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notesSlides/notesSlide38.xml" ContentType="application/vnd.openxmlformats-officedocument.presentationml.notesSlide+xml"/>
  <Override PartName="/ppt/charts/chart8.xml" ContentType="application/vnd.openxmlformats-officedocument.drawingml.chart+xml"/>
  <Override PartName="/ppt/notesSlides/notesSlide39.xml" ContentType="application/vnd.openxmlformats-officedocument.presentationml.notesSlide+xml"/>
  <Override PartName="/ppt/charts/chart9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0.xml" ContentType="application/vnd.openxmlformats-officedocument.drawingml.chart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1.xml" ContentType="application/vnd.openxmlformats-officedocument.drawingml.chart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50"/>
  </p:notesMasterIdLst>
  <p:handoutMasterIdLst>
    <p:handoutMasterId r:id="rId51"/>
  </p:handoutMasterIdLst>
  <p:sldIdLst>
    <p:sldId id="1299" r:id="rId2"/>
    <p:sldId id="1305" r:id="rId3"/>
    <p:sldId id="1354" r:id="rId4"/>
    <p:sldId id="1355" r:id="rId5"/>
    <p:sldId id="1356" r:id="rId6"/>
    <p:sldId id="1357" r:id="rId7"/>
    <p:sldId id="1366" r:id="rId8"/>
    <p:sldId id="1367" r:id="rId9"/>
    <p:sldId id="1312" r:id="rId10"/>
    <p:sldId id="1342" r:id="rId11"/>
    <p:sldId id="1343" r:id="rId12"/>
    <p:sldId id="1344" r:id="rId13"/>
    <p:sldId id="1310" r:id="rId14"/>
    <p:sldId id="1351" r:id="rId15"/>
    <p:sldId id="1352" r:id="rId16"/>
    <p:sldId id="1353" r:id="rId17"/>
    <p:sldId id="1338" r:id="rId18"/>
    <p:sldId id="1326" r:id="rId19"/>
    <p:sldId id="1335" r:id="rId20"/>
    <p:sldId id="1336" r:id="rId21"/>
    <p:sldId id="1337" r:id="rId22"/>
    <p:sldId id="1322" r:id="rId23"/>
    <p:sldId id="1314" r:id="rId24"/>
    <p:sldId id="1331" r:id="rId25"/>
    <p:sldId id="1361" r:id="rId26"/>
    <p:sldId id="1362" r:id="rId27"/>
    <p:sldId id="1313" r:id="rId28"/>
    <p:sldId id="1364" r:id="rId29"/>
    <p:sldId id="1365" r:id="rId30"/>
    <p:sldId id="1330" r:id="rId31"/>
    <p:sldId id="1315" r:id="rId32"/>
    <p:sldId id="1319" r:id="rId33"/>
    <p:sldId id="1341" r:id="rId34"/>
    <p:sldId id="1340" r:id="rId35"/>
    <p:sldId id="1339" r:id="rId36"/>
    <p:sldId id="1332" r:id="rId37"/>
    <p:sldId id="1323" r:id="rId38"/>
    <p:sldId id="1358" r:id="rId39"/>
    <p:sldId id="1359" r:id="rId40"/>
    <p:sldId id="1333" r:id="rId41"/>
    <p:sldId id="1334" r:id="rId42"/>
    <p:sldId id="1346" r:id="rId43"/>
    <p:sldId id="1347" r:id="rId44"/>
    <p:sldId id="1308" r:id="rId45"/>
    <p:sldId id="1349" r:id="rId46"/>
    <p:sldId id="1350" r:id="rId47"/>
    <p:sldId id="1307" r:id="rId48"/>
    <p:sldId id="1360" r:id="rId4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7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7CD"/>
    <a:srgbClr val="666666"/>
    <a:srgbClr val="535353"/>
    <a:srgbClr val="F1F1F1"/>
    <a:srgbClr val="404040"/>
    <a:srgbClr val="7CAFDE"/>
    <a:srgbClr val="5B9BD5"/>
    <a:srgbClr val="44546A"/>
    <a:srgbClr val="F2F2F2"/>
    <a:srgbClr val="69A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 autoAdjust="0"/>
    <p:restoredTop sz="95701" autoAdjust="0"/>
  </p:normalViewPr>
  <p:slideViewPr>
    <p:cSldViewPr snapToGrid="0">
      <p:cViewPr varScale="1">
        <p:scale>
          <a:sx n="49" d="100"/>
          <a:sy n="49" d="100"/>
        </p:scale>
        <p:origin x="592" y="208"/>
      </p:cViewPr>
      <p:guideLst>
        <p:guide orient="horz" pos="4320"/>
        <p:guide pos="3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Articles</c:v>
                </c:pt>
              </c:strCache>
            </c:strRef>
          </c:tx>
          <c:spPr>
            <a:ln w="920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</c:v>
                </c:pt>
                <c:pt idx="1">
                  <c:v>32</c:v>
                </c:pt>
                <c:pt idx="2">
                  <c:v>36</c:v>
                </c:pt>
                <c:pt idx="3">
                  <c:v>40</c:v>
                </c:pt>
                <c:pt idx="4">
                  <c:v>10</c:v>
                </c:pt>
                <c:pt idx="5">
                  <c:v>40</c:v>
                </c:pt>
                <c:pt idx="6">
                  <c:v>24</c:v>
                </c:pt>
                <c:pt idx="7">
                  <c:v>36</c:v>
                </c:pt>
                <c:pt idx="8">
                  <c:v>42</c:v>
                </c:pt>
                <c:pt idx="9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B4-2C4B-8A5E-84486AF44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8149167"/>
        <c:axId val="2058150847"/>
      </c:lineChart>
      <c:catAx>
        <c:axId val="2058149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150847"/>
        <c:crosses val="autoZero"/>
        <c:auto val="1"/>
        <c:lblAlgn val="ctr"/>
        <c:lblOffset val="100"/>
        <c:noMultiLvlLbl val="0"/>
      </c:catAx>
      <c:valAx>
        <c:axId val="2058150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149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Missing Data</c:v>
                </c:pt>
                <c:pt idx="1">
                  <c:v>Confidential Data</c:v>
                </c:pt>
                <c:pt idx="2">
                  <c:v>Unsuccessful</c:v>
                </c:pt>
                <c:pt idx="3">
                  <c:v>Successful</c:v>
                </c:pt>
                <c:pt idx="4">
                  <c:v>Partial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14</c:v>
                </c:pt>
                <c:pt idx="1">
                  <c:v>18</c:v>
                </c:pt>
                <c:pt idx="2">
                  <c:v>25</c:v>
                </c:pt>
                <c:pt idx="3">
                  <c:v>69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cat>
            <c:strRef>
              <c:f>Tabelle1!$A$2:$A$6</c:f>
              <c:strCache>
                <c:ptCount val="5"/>
                <c:pt idx="0">
                  <c:v>Missing Data</c:v>
                </c:pt>
                <c:pt idx="1">
                  <c:v>Confidential Data</c:v>
                </c:pt>
                <c:pt idx="2">
                  <c:v>Unsuccessful</c:v>
                </c:pt>
                <c:pt idx="3">
                  <c:v>Successful</c:v>
                </c:pt>
                <c:pt idx="4">
                  <c:v>Partial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9-314C-A0F1-42C530FB7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>
                    <a:lumMod val="75000"/>
                  </a:schemeClr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>
                    <a:lumMod val="75000"/>
                  </a:schemeClr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Complex Change</c:v>
                </c:pt>
                <c:pt idx="1">
                  <c:v>Directory Change</c:v>
                </c:pt>
                <c:pt idx="2">
                  <c:v>No Change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24</c:v>
                </c:pt>
                <c:pt idx="1">
                  <c:v>19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>
                    <a:lumMod val="75000"/>
                  </a:schemeClr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>
                    <a:lumMod val="75000"/>
                  </a:schemeClr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64</c:v>
                </c:pt>
                <c:pt idx="1">
                  <c:v>64</c:v>
                </c:pt>
                <c:pt idx="2">
                  <c:v>66</c:v>
                </c:pt>
                <c:pt idx="3">
                  <c:v>37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  <c:max val="7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64</c:v>
                </c:pt>
                <c:pt idx="1">
                  <c:v>64</c:v>
                </c:pt>
                <c:pt idx="2">
                  <c:v>66</c:v>
                </c:pt>
                <c:pt idx="3">
                  <c:v>37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  <c:max val="7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64</c:v>
                </c:pt>
                <c:pt idx="1">
                  <c:v>64</c:v>
                </c:pt>
                <c:pt idx="2">
                  <c:v>66</c:v>
                </c:pt>
                <c:pt idx="3">
                  <c:v>37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  <c:max val="7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Tabelle1!$A$2:$A$6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64</c:v>
                </c:pt>
                <c:pt idx="1">
                  <c:v>64</c:v>
                </c:pt>
                <c:pt idx="2">
                  <c:v>66</c:v>
                </c:pt>
                <c:pt idx="3">
                  <c:v>37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  <c:max val="7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Tabelle1!$A$2:$A$8</c:f>
              <c:strCache>
                <c:ptCount val="7"/>
                <c:pt idx="0">
                  <c:v>Stata</c:v>
                </c:pt>
                <c:pt idx="1">
                  <c:v>Matlab</c:v>
                </c:pt>
                <c:pt idx="2">
                  <c:v>SAS</c:v>
                </c:pt>
                <c:pt idx="3">
                  <c:v>R</c:v>
                </c:pt>
                <c:pt idx="4">
                  <c:v>SPSS</c:v>
                </c:pt>
                <c:pt idx="5">
                  <c:v>Excel</c:v>
                </c:pt>
                <c:pt idx="6">
                  <c:v>Not Reported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281</c:v>
                </c:pt>
                <c:pt idx="1">
                  <c:v>11</c:v>
                </c:pt>
                <c:pt idx="2">
                  <c:v>9</c:v>
                </c:pt>
                <c:pt idx="3">
                  <c:v>6</c:v>
                </c:pt>
                <c:pt idx="4">
                  <c:v>2</c:v>
                </c:pt>
                <c:pt idx="5">
                  <c:v>1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1456128"/>
        <c:axId val="291458048"/>
      </c:barChart>
      <c:catAx>
        <c:axId val="29145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Complete</c:v>
                </c:pt>
                <c:pt idx="1">
                  <c:v>Incomplete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207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Complete</c:v>
                </c:pt>
                <c:pt idx="1">
                  <c:v>Incomplete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207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Complete</c:v>
                </c:pt>
                <c:pt idx="1">
                  <c:v>Incomplete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207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C-4CA8-B8B8-E039ED70C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456128"/>
        <c:axId val="291458048"/>
      </c:barChart>
      <c:catAx>
        <c:axId val="29145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8048"/>
        <c:crosses val="autoZero"/>
        <c:auto val="1"/>
        <c:lblAlgn val="ctr"/>
        <c:lblOffset val="100"/>
        <c:noMultiLvlLbl val="0"/>
      </c:catAx>
      <c:valAx>
        <c:axId val="29145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800">
                <a:solidFill>
                  <a:schemeClr val="accent3"/>
                </a:solidFill>
              </a:defRPr>
            </a:pPr>
            <a:endParaRPr lang="en-US"/>
          </a:p>
        </c:txPr>
        <c:crossAx val="29145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9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79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328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093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316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001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87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9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45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334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7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914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769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153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595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044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159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158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545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2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717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845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984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95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616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129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121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097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94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15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643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18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791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633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5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946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240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15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758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041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290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7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040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59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3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854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92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5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4"/>
          <p:cNvSpPr txBox="1"/>
          <p:nvPr userDrawn="1"/>
        </p:nvSpPr>
        <p:spPr>
          <a:xfrm>
            <a:off x="15485806" y="553475"/>
            <a:ext cx="769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accent3"/>
                </a:solidFill>
              </a:rPr>
              <a:t>www.yourcompany.com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23390943" y="523978"/>
            <a:ext cx="442451" cy="4424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4"/>
          <p:cNvSpPr txBox="1"/>
          <p:nvPr userDrawn="1"/>
        </p:nvSpPr>
        <p:spPr>
          <a:xfrm>
            <a:off x="1138643" y="553475"/>
            <a:ext cx="769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3"/>
                </a:solidFill>
              </a:rPr>
              <a:t>www.yourcompany.com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530942" y="523978"/>
            <a:ext cx="442451" cy="4424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95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2" r:id="rId3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C99E22-A8FF-AE40-BE59-D95D994C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50" y="0"/>
            <a:ext cx="9144000" cy="13716000"/>
          </a:xfrm>
          <a:prstGeom prst="rect">
            <a:avLst/>
          </a:prstGeom>
        </p:spPr>
      </p:pic>
      <p:sp>
        <p:nvSpPr>
          <p:cNvPr id="9" name="Textfeld 32"/>
          <p:cNvSpPr txBox="1"/>
          <p:nvPr/>
        </p:nvSpPr>
        <p:spPr>
          <a:xfrm>
            <a:off x="1059211" y="7628018"/>
            <a:ext cx="343199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Hautahi Kingi</a:t>
            </a:r>
            <a:b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IMPAQ International</a:t>
            </a:r>
          </a:p>
          <a:p>
            <a:pPr algn="r"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Textfeld 33"/>
          <p:cNvSpPr txBox="1"/>
          <p:nvPr/>
        </p:nvSpPr>
        <p:spPr>
          <a:xfrm>
            <a:off x="1059210" y="2682165"/>
            <a:ext cx="135711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latin typeface="Montserrat" panose="00000500000000000000" pitchFamily="50" charset="0"/>
              </a:rPr>
              <a:t>The Reproducibility of Economics Research: A Case Study</a:t>
            </a:r>
            <a:endParaRPr lang="de-DE" sz="7500" b="1" dirty="0">
              <a:latin typeface="Montserrat" panose="00000500000000000000" pitchFamily="50" charset="0"/>
            </a:endParaRPr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48DE4601-B471-5245-978B-D89EF0B23EFB}"/>
              </a:ext>
            </a:extLst>
          </p:cNvPr>
          <p:cNvSpPr txBox="1"/>
          <p:nvPr/>
        </p:nvSpPr>
        <p:spPr>
          <a:xfrm>
            <a:off x="5170190" y="7628018"/>
            <a:ext cx="612207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Lars Vilhuber</a:t>
            </a:r>
            <a:endParaRPr lang="en-US" sz="280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accent3"/>
                </a:solidFill>
                <a:latin typeface="Calibri Light" panose="020F0302020204030204" pitchFamily="34" charset="0"/>
              </a:rPr>
              <a:t>Cornell, American Economic Association</a:t>
            </a:r>
          </a:p>
          <a:p>
            <a:pPr>
              <a:lnSpc>
                <a:spcPct val="150000"/>
              </a:lnSpc>
            </a:pPr>
            <a:endParaRPr lang="en-US" sz="280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Textfeld 32">
            <a:extLst>
              <a:ext uri="{FF2B5EF4-FFF2-40B4-BE49-F238E27FC236}">
                <a16:creationId xmlns:a16="http://schemas.microsoft.com/office/drawing/2014/main" id="{61266C98-1CCB-2B4C-83DB-F257613DD552}"/>
              </a:ext>
            </a:extLst>
          </p:cNvPr>
          <p:cNvSpPr txBox="1"/>
          <p:nvPr/>
        </p:nvSpPr>
        <p:spPr>
          <a:xfrm>
            <a:off x="1059209" y="9502287"/>
            <a:ext cx="2878399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Sylverie</a:t>
            </a:r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 Herbert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Cornell</a:t>
            </a:r>
          </a:p>
          <a:p>
            <a:pPr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extfeld 32">
            <a:extLst>
              <a:ext uri="{FF2B5EF4-FFF2-40B4-BE49-F238E27FC236}">
                <a16:creationId xmlns:a16="http://schemas.microsoft.com/office/drawing/2014/main" id="{6F8348FD-24D5-2F4C-AD75-6DDB2463414B}"/>
              </a:ext>
            </a:extLst>
          </p:cNvPr>
          <p:cNvSpPr txBox="1"/>
          <p:nvPr/>
        </p:nvSpPr>
        <p:spPr>
          <a:xfrm>
            <a:off x="5170190" y="9502287"/>
            <a:ext cx="3066058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Flavio </a:t>
            </a:r>
            <a:r>
              <a:rPr lang="de-DE" sz="2800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Stanchi</a:t>
            </a:r>
            <a:endParaRPr lang="de-DE" sz="2800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Cornell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22DA2-503C-7B47-A2A6-A925183C3A1D}"/>
              </a:ext>
            </a:extLst>
          </p:cNvPr>
          <p:cNvSpPr/>
          <p:nvPr/>
        </p:nvSpPr>
        <p:spPr>
          <a:xfrm>
            <a:off x="1059211" y="6857999"/>
            <a:ext cx="3868390" cy="99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2">
            <a:extLst>
              <a:ext uri="{FF2B5EF4-FFF2-40B4-BE49-F238E27FC236}">
                <a16:creationId xmlns:a16="http://schemas.microsoft.com/office/drawing/2014/main" id="{092CE2AE-1C8C-704B-A30A-65FD5481A11D}"/>
              </a:ext>
            </a:extLst>
          </p:cNvPr>
          <p:cNvSpPr txBox="1"/>
          <p:nvPr/>
        </p:nvSpPr>
        <p:spPr>
          <a:xfrm>
            <a:off x="1059211" y="4992579"/>
            <a:ext cx="8338789" cy="249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6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BITSS Annual Meeting 2018, Berkeley</a:t>
            </a:r>
            <a:br>
              <a:rPr lang="de-DE" sz="36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en-US" sz="3600" dirty="0">
                <a:solidFill>
                  <a:schemeClr val="accent3"/>
                </a:solidFill>
                <a:latin typeface="Calibri Light" panose="020F0302020204030204" pitchFamily="34" charset="0"/>
              </a:rPr>
              <a:t>December</a:t>
            </a:r>
            <a:r>
              <a:rPr lang="de-DE" sz="3600" dirty="0">
                <a:solidFill>
                  <a:schemeClr val="accent3"/>
                </a:solidFill>
                <a:latin typeface="Calibri Light" panose="020F0302020204030204" pitchFamily="34" charset="0"/>
              </a:rPr>
              <a:t> 10, 2018</a:t>
            </a:r>
          </a:p>
          <a:p>
            <a:pPr algn="r">
              <a:lnSpc>
                <a:spcPct val="150000"/>
              </a:lnSpc>
            </a:pPr>
            <a:endParaRPr lang="de-DE" sz="36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97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2137196"/>
            <a:ext cx="922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How common is replication in economics?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2486215" y="5949572"/>
            <a:ext cx="19405219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0.1%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126,505 “top 50” published articles 1974-2014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– Mueller-Langer et al. (2018)</a:t>
            </a:r>
            <a:endParaRPr lang="de-DE" sz="4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6.2%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1,138 “top 10” empirical development articles 2000-2015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- </a:t>
            </a:r>
            <a:r>
              <a:rPr lang="en-US" sz="40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Sukhtankar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187706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2137196"/>
            <a:ext cx="9380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How common is replication in economics?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2486215" y="5949572"/>
            <a:ext cx="19405219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0.1%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126,505 “top 50” published articles 1974-2014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– Mueller-Langer et al. (2018)</a:t>
            </a:r>
            <a:endParaRPr lang="de-DE" sz="4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6.2%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1,138 “top 10” empirical development articles 2000-2015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- </a:t>
            </a:r>
            <a:r>
              <a:rPr lang="en-US" sz="40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Sukhtankar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(2017)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16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journals have published &gt; 3 replications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	- </a:t>
            </a:r>
            <a:r>
              <a:rPr lang="en-US" sz="40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Duvendack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99321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137196"/>
            <a:ext cx="9276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How common is replication in economics?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2486215" y="5949572"/>
            <a:ext cx="19405219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0.1%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126,505 “top 50” published articles 1974-2014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– Mueller-Langer et al. (2018)</a:t>
            </a:r>
            <a:endParaRPr lang="de-DE" sz="4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6.2%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1,138 “top 10” empirical development articles 2000-2015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- </a:t>
            </a:r>
            <a:r>
              <a:rPr lang="en-US" sz="40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Sukhtankar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(2017)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16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journals have published &gt; 3 replications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	- </a:t>
            </a:r>
            <a:r>
              <a:rPr lang="en-US" sz="40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Duvendack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et al. (2017)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But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some disagree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- </a:t>
            </a:r>
            <a:r>
              <a:rPr lang="en-US" sz="40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Hamermesh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40401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feld 33">
            <a:extLst>
              <a:ext uri="{FF2B5EF4-FFF2-40B4-BE49-F238E27FC236}">
                <a16:creationId xmlns:a16="http://schemas.microsoft.com/office/drawing/2014/main" id="{BB24FE24-3512-024F-A100-9A63C64DC7AF}"/>
              </a:ext>
            </a:extLst>
          </p:cNvPr>
          <p:cNvSpPr txBox="1"/>
          <p:nvPr/>
        </p:nvSpPr>
        <p:spPr>
          <a:xfrm>
            <a:off x="416505" y="2137196"/>
            <a:ext cx="8831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in economics is “usually not successful”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20" name="Shape 616"/>
          <p:cNvSpPr/>
          <p:nvPr/>
        </p:nvSpPr>
        <p:spPr>
          <a:xfrm>
            <a:off x="2431668" y="6243513"/>
            <a:ext cx="393144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13%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49656" y="7445468"/>
            <a:ext cx="486934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Dewald, </a:t>
            </a: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Thursby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 &amp; Anderson (1986)</a:t>
            </a:r>
          </a:p>
        </p:txBody>
      </p:sp>
      <p:sp>
        <p:nvSpPr>
          <p:cNvPr id="28" name="Shape 616"/>
          <p:cNvSpPr/>
          <p:nvPr/>
        </p:nvSpPr>
        <p:spPr>
          <a:xfrm>
            <a:off x="-1011083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10BB8-26F5-AF45-860D-573CDD1D182E}"/>
              </a:ext>
            </a:extLst>
          </p:cNvPr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1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feld 33">
            <a:extLst>
              <a:ext uri="{FF2B5EF4-FFF2-40B4-BE49-F238E27FC236}">
                <a16:creationId xmlns:a16="http://schemas.microsoft.com/office/drawing/2014/main" id="{BB24FE24-3512-024F-A100-9A63C64DC7AF}"/>
              </a:ext>
            </a:extLst>
          </p:cNvPr>
          <p:cNvSpPr txBox="1"/>
          <p:nvPr/>
        </p:nvSpPr>
        <p:spPr>
          <a:xfrm>
            <a:off x="416505" y="2137196"/>
            <a:ext cx="9035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in economics is “usually not successful”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20" name="Shape 616"/>
          <p:cNvSpPr/>
          <p:nvPr/>
        </p:nvSpPr>
        <p:spPr>
          <a:xfrm>
            <a:off x="2431668" y="6243513"/>
            <a:ext cx="393144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13%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49656" y="7445468"/>
            <a:ext cx="486934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Dewald, </a:t>
            </a: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Thursby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 &amp; Anderson (1986)</a:t>
            </a:r>
          </a:p>
        </p:txBody>
      </p:sp>
      <p:sp>
        <p:nvSpPr>
          <p:cNvPr id="28" name="Shape 616"/>
          <p:cNvSpPr/>
          <p:nvPr/>
        </p:nvSpPr>
        <p:spPr>
          <a:xfrm>
            <a:off x="-1011083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19" name="Shape 616"/>
          <p:cNvSpPr/>
          <p:nvPr/>
        </p:nvSpPr>
        <p:spPr>
          <a:xfrm>
            <a:off x="9805862" y="6243513"/>
            <a:ext cx="5442898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6%</a:t>
            </a:r>
          </a:p>
        </p:txBody>
      </p:sp>
      <p:sp>
        <p:nvSpPr>
          <p:cNvPr id="25" name="Textfeld 21"/>
          <p:cNvSpPr txBox="1"/>
          <p:nvPr/>
        </p:nvSpPr>
        <p:spPr>
          <a:xfrm>
            <a:off x="9923849" y="7445468"/>
            <a:ext cx="486934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McCullough et al. (2006)</a:t>
            </a:r>
          </a:p>
        </p:txBody>
      </p:sp>
      <p:sp>
        <p:nvSpPr>
          <p:cNvPr id="27" name="Shape 616"/>
          <p:cNvSpPr/>
          <p:nvPr/>
        </p:nvSpPr>
        <p:spPr>
          <a:xfrm>
            <a:off x="6363110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10BB8-26F5-AF45-860D-573CDD1D182E}"/>
              </a:ext>
            </a:extLst>
          </p:cNvPr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2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feld 33">
            <a:extLst>
              <a:ext uri="{FF2B5EF4-FFF2-40B4-BE49-F238E27FC236}">
                <a16:creationId xmlns:a16="http://schemas.microsoft.com/office/drawing/2014/main" id="{BB24FE24-3512-024F-A100-9A63C64DC7AF}"/>
              </a:ext>
            </a:extLst>
          </p:cNvPr>
          <p:cNvSpPr txBox="1"/>
          <p:nvPr/>
        </p:nvSpPr>
        <p:spPr>
          <a:xfrm>
            <a:off x="416505" y="2137196"/>
            <a:ext cx="9035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in economics is “usually not successful”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20" name="Shape 616"/>
          <p:cNvSpPr/>
          <p:nvPr/>
        </p:nvSpPr>
        <p:spPr>
          <a:xfrm>
            <a:off x="2431668" y="6243513"/>
            <a:ext cx="393144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13%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49656" y="7445468"/>
            <a:ext cx="486934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Dewald, </a:t>
            </a: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Thursby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 &amp; Anderson (1986)</a:t>
            </a:r>
          </a:p>
        </p:txBody>
      </p:sp>
      <p:sp>
        <p:nvSpPr>
          <p:cNvPr id="28" name="Shape 616"/>
          <p:cNvSpPr/>
          <p:nvPr/>
        </p:nvSpPr>
        <p:spPr>
          <a:xfrm>
            <a:off x="-1011083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19" name="Shape 616"/>
          <p:cNvSpPr/>
          <p:nvPr/>
        </p:nvSpPr>
        <p:spPr>
          <a:xfrm>
            <a:off x="9805862" y="6243513"/>
            <a:ext cx="5442898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6%</a:t>
            </a:r>
          </a:p>
        </p:txBody>
      </p:sp>
      <p:sp>
        <p:nvSpPr>
          <p:cNvPr id="25" name="Textfeld 21"/>
          <p:cNvSpPr txBox="1"/>
          <p:nvPr/>
        </p:nvSpPr>
        <p:spPr>
          <a:xfrm>
            <a:off x="9923849" y="7445468"/>
            <a:ext cx="486934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McCullough et al. (2006)</a:t>
            </a:r>
          </a:p>
        </p:txBody>
      </p:sp>
      <p:sp>
        <p:nvSpPr>
          <p:cNvPr id="27" name="Shape 616"/>
          <p:cNvSpPr/>
          <p:nvPr/>
        </p:nvSpPr>
        <p:spPr>
          <a:xfrm>
            <a:off x="6363110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4" name="Shape 616"/>
          <p:cNvSpPr/>
          <p:nvPr/>
        </p:nvSpPr>
        <p:spPr>
          <a:xfrm>
            <a:off x="17146936" y="6243513"/>
            <a:ext cx="4138264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43%</a:t>
            </a:r>
          </a:p>
        </p:txBody>
      </p:sp>
      <p:sp>
        <p:nvSpPr>
          <p:cNvPr id="36" name="Textfeld 21"/>
          <p:cNvSpPr txBox="1"/>
          <p:nvPr/>
        </p:nvSpPr>
        <p:spPr>
          <a:xfrm>
            <a:off x="17264923" y="7445468"/>
            <a:ext cx="486934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Chang &amp; Li (2015)</a:t>
            </a:r>
          </a:p>
        </p:txBody>
      </p:sp>
      <p:sp>
        <p:nvSpPr>
          <p:cNvPr id="38" name="Shape 616"/>
          <p:cNvSpPr/>
          <p:nvPr/>
        </p:nvSpPr>
        <p:spPr>
          <a:xfrm>
            <a:off x="13704184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10BB8-26F5-AF45-860D-573CDD1D182E}"/>
              </a:ext>
            </a:extLst>
          </p:cNvPr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2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feld 33">
            <a:extLst>
              <a:ext uri="{FF2B5EF4-FFF2-40B4-BE49-F238E27FC236}">
                <a16:creationId xmlns:a16="http://schemas.microsoft.com/office/drawing/2014/main" id="{BB24FE24-3512-024F-A100-9A63C64DC7AF}"/>
              </a:ext>
            </a:extLst>
          </p:cNvPr>
          <p:cNvSpPr txBox="1"/>
          <p:nvPr/>
        </p:nvSpPr>
        <p:spPr>
          <a:xfrm>
            <a:off x="416506" y="2137196"/>
            <a:ext cx="9330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in economics is “usually not successful”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20" name="Shape 616"/>
          <p:cNvSpPr/>
          <p:nvPr/>
        </p:nvSpPr>
        <p:spPr>
          <a:xfrm>
            <a:off x="2431668" y="6243513"/>
            <a:ext cx="393144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13%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49656" y="7445468"/>
            <a:ext cx="486934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Dewald, </a:t>
            </a: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Thursby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 &amp; Anderson (1986)</a:t>
            </a:r>
          </a:p>
        </p:txBody>
      </p:sp>
      <p:sp>
        <p:nvSpPr>
          <p:cNvPr id="28" name="Shape 616"/>
          <p:cNvSpPr/>
          <p:nvPr/>
        </p:nvSpPr>
        <p:spPr>
          <a:xfrm>
            <a:off x="-1011083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19" name="Shape 616"/>
          <p:cNvSpPr/>
          <p:nvPr/>
        </p:nvSpPr>
        <p:spPr>
          <a:xfrm>
            <a:off x="9805862" y="6243513"/>
            <a:ext cx="5442898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6%</a:t>
            </a:r>
          </a:p>
        </p:txBody>
      </p:sp>
      <p:sp>
        <p:nvSpPr>
          <p:cNvPr id="24" name="Shape 616"/>
          <p:cNvSpPr/>
          <p:nvPr/>
        </p:nvSpPr>
        <p:spPr>
          <a:xfrm>
            <a:off x="9746868" y="9837466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61%</a:t>
            </a:r>
          </a:p>
        </p:txBody>
      </p:sp>
      <p:sp>
        <p:nvSpPr>
          <p:cNvPr id="25" name="Textfeld 21"/>
          <p:cNvSpPr txBox="1"/>
          <p:nvPr/>
        </p:nvSpPr>
        <p:spPr>
          <a:xfrm>
            <a:off x="9923849" y="7445468"/>
            <a:ext cx="486934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McCullough et al. (2006)</a:t>
            </a:r>
          </a:p>
        </p:txBody>
      </p:sp>
      <p:sp>
        <p:nvSpPr>
          <p:cNvPr id="26" name="Textfeld 22"/>
          <p:cNvSpPr txBox="1"/>
          <p:nvPr/>
        </p:nvSpPr>
        <p:spPr>
          <a:xfrm>
            <a:off x="9923849" y="10978682"/>
            <a:ext cx="486934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Camerer et al. (2016)</a:t>
            </a:r>
          </a:p>
        </p:txBody>
      </p:sp>
      <p:sp>
        <p:nvSpPr>
          <p:cNvPr id="27" name="Shape 616"/>
          <p:cNvSpPr/>
          <p:nvPr/>
        </p:nvSpPr>
        <p:spPr>
          <a:xfrm>
            <a:off x="6363110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1" name="Shape 616"/>
          <p:cNvSpPr/>
          <p:nvPr/>
        </p:nvSpPr>
        <p:spPr>
          <a:xfrm>
            <a:off x="6363110" y="9542495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4" name="Shape 616"/>
          <p:cNvSpPr/>
          <p:nvPr/>
        </p:nvSpPr>
        <p:spPr>
          <a:xfrm>
            <a:off x="17146936" y="6243513"/>
            <a:ext cx="4138264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43%</a:t>
            </a:r>
          </a:p>
        </p:txBody>
      </p:sp>
      <p:sp>
        <p:nvSpPr>
          <p:cNvPr id="36" name="Textfeld 21"/>
          <p:cNvSpPr txBox="1"/>
          <p:nvPr/>
        </p:nvSpPr>
        <p:spPr>
          <a:xfrm>
            <a:off x="17264923" y="7445468"/>
            <a:ext cx="486934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Chang &amp; Li (2015)</a:t>
            </a:r>
          </a:p>
        </p:txBody>
      </p:sp>
      <p:sp>
        <p:nvSpPr>
          <p:cNvPr id="38" name="Shape 616"/>
          <p:cNvSpPr/>
          <p:nvPr/>
        </p:nvSpPr>
        <p:spPr>
          <a:xfrm>
            <a:off x="13704184" y="5948543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10BB8-26F5-AF45-860D-573CDD1D182E}"/>
              </a:ext>
            </a:extLst>
          </p:cNvPr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1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3085464"/>
            <a:ext cx="14579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continuum 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(</a:t>
            </a:r>
            <a:r>
              <a:rPr lang="en-US" sz="6000" dirty="0" err="1">
                <a:solidFill>
                  <a:schemeClr val="accent3"/>
                </a:solidFill>
                <a:latin typeface="Montserrat" panose="00000500000000000000" pitchFamily="50" charset="0"/>
              </a:rPr>
              <a:t>Bollen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 et al. 2015)</a:t>
            </a:r>
            <a:endParaRPr lang="de-DE" sz="6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99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3085464"/>
            <a:ext cx="13952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continuum 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(</a:t>
            </a:r>
            <a:r>
              <a:rPr lang="en-US" sz="6000" dirty="0" err="1">
                <a:solidFill>
                  <a:schemeClr val="accent3"/>
                </a:solidFill>
                <a:latin typeface="Montserrat" panose="00000500000000000000" pitchFamily="50" charset="0"/>
              </a:rPr>
              <a:t>Bollen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 et al. 2015)</a:t>
            </a:r>
            <a:endParaRPr lang="de-DE" sz="6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930917" y="9251001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898260" y="10266943"/>
            <a:ext cx="58296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2649376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3508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3085464"/>
            <a:ext cx="1531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continuum 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(</a:t>
            </a:r>
            <a:r>
              <a:rPr lang="en-US" sz="6000" dirty="0" err="1">
                <a:solidFill>
                  <a:schemeClr val="accent3"/>
                </a:solidFill>
                <a:latin typeface="Montserrat" panose="00000500000000000000" pitchFamily="50" charset="0"/>
              </a:rPr>
              <a:t>Bollen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 et al. 2015)</a:t>
            </a:r>
            <a:endParaRPr lang="de-DE" sz="6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930917" y="9251001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898260" y="10266943"/>
            <a:ext cx="58296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9436959" y="9206224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2649376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11188075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9436959" y="10195783"/>
            <a:ext cx="65819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370356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582924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11" name="Rechteck 10"/>
          <p:cNvSpPr/>
          <p:nvPr/>
        </p:nvSpPr>
        <p:spPr>
          <a:xfrm>
            <a:off x="7208138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46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3085464"/>
            <a:ext cx="17897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continuum 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(</a:t>
            </a:r>
            <a:r>
              <a:rPr lang="en-US" sz="6000" dirty="0" err="1">
                <a:solidFill>
                  <a:schemeClr val="accent3"/>
                </a:solidFill>
                <a:latin typeface="Montserrat" panose="00000500000000000000" pitchFamily="50" charset="0"/>
              </a:rPr>
              <a:t>Bollen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 et al. 2015)</a:t>
            </a:r>
            <a:endParaRPr lang="de-DE" sz="6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930917" y="9251001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898260" y="10266943"/>
            <a:ext cx="58296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9436959" y="9206224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2649376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20501948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11188075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9436959" y="10195783"/>
            <a:ext cx="65819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18750832" y="9206224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17351502" y="10266943"/>
            <a:ext cx="65819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07383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3085464"/>
            <a:ext cx="13926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Replication continuum 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(</a:t>
            </a:r>
            <a:r>
              <a:rPr lang="en-US" sz="6000" dirty="0" err="1">
                <a:solidFill>
                  <a:schemeClr val="accent3"/>
                </a:solidFill>
                <a:latin typeface="Montserrat" panose="00000500000000000000" pitchFamily="50" charset="0"/>
              </a:rPr>
              <a:t>Bollen</a:t>
            </a:r>
            <a:r>
              <a:rPr lang="en-US" sz="6000" dirty="0">
                <a:solidFill>
                  <a:schemeClr val="accent3"/>
                </a:solidFill>
                <a:latin typeface="Montserrat" panose="00000500000000000000" pitchFamily="50" charset="0"/>
              </a:rPr>
              <a:t> et al. 2015)</a:t>
            </a:r>
            <a:endParaRPr lang="de-DE" sz="6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58">
            <a:extLst>
              <a:ext uri="{FF2B5EF4-FFF2-40B4-BE49-F238E27FC236}">
                <a16:creationId xmlns:a16="http://schemas.microsoft.com/office/drawing/2014/main" id="{2BD177D0-5D11-404F-B742-5D7B71857A88}"/>
              </a:ext>
            </a:extLst>
          </p:cNvPr>
          <p:cNvSpPr txBox="1"/>
          <p:nvPr/>
        </p:nvSpPr>
        <p:spPr>
          <a:xfrm>
            <a:off x="4639733" y="5668072"/>
            <a:ext cx="5215553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Our</a:t>
            </a:r>
            <a:r>
              <a:rPr lang="de-DE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 Focus</a:t>
            </a:r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930917" y="9251001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898260" y="10266943"/>
            <a:ext cx="58296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9436959" y="9206224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2649376" y="8271716"/>
            <a:ext cx="830204" cy="8302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20501948" y="8271716"/>
            <a:ext cx="830204" cy="83020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11188075" y="8271716"/>
            <a:ext cx="830204" cy="83020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9436959" y="10195783"/>
            <a:ext cx="65819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18750832" y="9206224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30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17351502" y="10266943"/>
            <a:ext cx="65819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28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3479580" y="6753882"/>
            <a:ext cx="1160153" cy="1517834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6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4866901" y="5474544"/>
            <a:ext cx="14643848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“We believe this basic standard should be expected of all published economics research, and hope this expectation is universal among researchers.”</a:t>
            </a:r>
          </a:p>
          <a:p>
            <a:pPr algn="ctr">
              <a:lnSpc>
                <a:spcPct val="150000"/>
              </a:lnSpc>
            </a:pPr>
            <a:r>
              <a:rPr lang="en-US" sz="4000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																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-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Christensen &amp; Miguel (2018, JEL)</a:t>
            </a:r>
            <a:endParaRPr lang="de-DE" sz="40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1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Method</a:t>
            </a:r>
          </a:p>
        </p:txBody>
      </p:sp>
      <p:sp>
        <p:nvSpPr>
          <p:cNvPr id="11" name="Rechteck 10"/>
          <p:cNvSpPr/>
          <p:nvPr/>
        </p:nvSpPr>
        <p:spPr>
          <a:xfrm>
            <a:off x="7528333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1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908AD-3619-9C4D-89F9-2078E77F0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41" y="4477798"/>
            <a:ext cx="15111753" cy="7704370"/>
          </a:xfrm>
          <a:prstGeom prst="rect">
            <a:avLst/>
          </a:prstGeom>
        </p:spPr>
      </p:pic>
      <p:sp>
        <p:nvSpPr>
          <p:cNvPr id="26" name="Shape 616"/>
          <p:cNvSpPr/>
          <p:nvPr/>
        </p:nvSpPr>
        <p:spPr>
          <a:xfrm>
            <a:off x="3326581" y="5753535"/>
            <a:ext cx="5006225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2014 - 2018</a:t>
            </a:r>
          </a:p>
        </p:txBody>
      </p:sp>
      <p:sp>
        <p:nvSpPr>
          <p:cNvPr id="27" name="Ellipse 26"/>
          <p:cNvSpPr/>
          <p:nvPr/>
        </p:nvSpPr>
        <p:spPr>
          <a:xfrm>
            <a:off x="8285050" y="5753535"/>
            <a:ext cx="830204" cy="830204"/>
          </a:xfrm>
          <a:prstGeom prst="ellipse">
            <a:avLst/>
          </a:prstGeom>
          <a:solidFill>
            <a:schemeClr val="tx1"/>
          </a:solidFill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Shape 3858"/>
          <p:cNvSpPr/>
          <p:nvPr/>
        </p:nvSpPr>
        <p:spPr>
          <a:xfrm>
            <a:off x="8527501" y="6004764"/>
            <a:ext cx="345303" cy="3277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sym typeface="Lato"/>
            </a:endParaRPr>
          </a:p>
        </p:txBody>
      </p:sp>
      <p:sp>
        <p:nvSpPr>
          <p:cNvPr id="23" name="Textfeld 33"/>
          <p:cNvSpPr txBox="1"/>
          <p:nvPr/>
        </p:nvSpPr>
        <p:spPr>
          <a:xfrm>
            <a:off x="8569065" y="1805875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Undergraduate Summer Research Assistants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03568" y="2979273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90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908AD-3619-9C4D-89F9-2078E77F0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41" y="4477798"/>
            <a:ext cx="15111753" cy="7704370"/>
          </a:xfrm>
          <a:prstGeom prst="rect">
            <a:avLst/>
          </a:prstGeom>
        </p:spPr>
      </p:pic>
      <p:sp>
        <p:nvSpPr>
          <p:cNvPr id="17" name="Shape 604"/>
          <p:cNvSpPr/>
          <p:nvPr/>
        </p:nvSpPr>
        <p:spPr>
          <a:xfrm>
            <a:off x="1388533" y="7330761"/>
            <a:ext cx="6944273" cy="2339523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Economics</a:t>
            </a:r>
            <a:endParaRPr lang="id-ID" sz="3200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Comp</a:t>
            </a: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 </a:t>
            </a: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Sci</a:t>
            </a: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.</a:t>
            </a:r>
          </a:p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OpRe</a:t>
            </a:r>
            <a:endParaRPr lang="id-ID" sz="3200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6" name="Shape 616"/>
          <p:cNvSpPr/>
          <p:nvPr/>
        </p:nvSpPr>
        <p:spPr>
          <a:xfrm>
            <a:off x="3326581" y="5753535"/>
            <a:ext cx="5006225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2014 - 2018</a:t>
            </a:r>
          </a:p>
        </p:txBody>
      </p:sp>
      <p:sp>
        <p:nvSpPr>
          <p:cNvPr id="27" name="Ellipse 26"/>
          <p:cNvSpPr/>
          <p:nvPr/>
        </p:nvSpPr>
        <p:spPr>
          <a:xfrm>
            <a:off x="8285050" y="5753535"/>
            <a:ext cx="830204" cy="830204"/>
          </a:xfrm>
          <a:prstGeom prst="ellipse">
            <a:avLst/>
          </a:prstGeom>
          <a:solidFill>
            <a:schemeClr val="tx1"/>
          </a:solidFill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8285050" y="8049714"/>
            <a:ext cx="830204" cy="830204"/>
          </a:xfrm>
          <a:prstGeom prst="ellipse">
            <a:avLst/>
          </a:prstGeom>
          <a:solidFill>
            <a:schemeClr val="tx1"/>
          </a:solidFill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Shape 3858"/>
          <p:cNvSpPr/>
          <p:nvPr/>
        </p:nvSpPr>
        <p:spPr>
          <a:xfrm>
            <a:off x="8527501" y="6004764"/>
            <a:ext cx="345303" cy="3277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sym typeface="Lato"/>
            </a:endParaRPr>
          </a:p>
        </p:txBody>
      </p:sp>
      <p:sp>
        <p:nvSpPr>
          <p:cNvPr id="31" name="Shape 3810"/>
          <p:cNvSpPr/>
          <p:nvPr/>
        </p:nvSpPr>
        <p:spPr>
          <a:xfrm>
            <a:off x="8527501" y="8313548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sym typeface="Lato"/>
            </a:endParaRPr>
          </a:p>
        </p:txBody>
      </p:sp>
      <p:sp>
        <p:nvSpPr>
          <p:cNvPr id="23" name="Textfeld 33"/>
          <p:cNvSpPr txBox="1"/>
          <p:nvPr/>
        </p:nvSpPr>
        <p:spPr>
          <a:xfrm>
            <a:off x="8569065" y="1805875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Undergraduate Summer Research Assistants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03568" y="2979273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908AD-3619-9C4D-89F9-2078E77F0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41" y="4477798"/>
            <a:ext cx="15111753" cy="7704370"/>
          </a:xfrm>
          <a:prstGeom prst="rect">
            <a:avLst/>
          </a:prstGeom>
        </p:spPr>
      </p:pic>
      <p:sp>
        <p:nvSpPr>
          <p:cNvPr id="17" name="Shape 604"/>
          <p:cNvSpPr/>
          <p:nvPr/>
        </p:nvSpPr>
        <p:spPr>
          <a:xfrm>
            <a:off x="1388532" y="7330761"/>
            <a:ext cx="6944273" cy="2339523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Economics</a:t>
            </a:r>
            <a:endParaRPr lang="id-ID" sz="3200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Comp</a:t>
            </a: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 </a:t>
            </a: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Sci</a:t>
            </a: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.</a:t>
            </a:r>
          </a:p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OpRe</a:t>
            </a:r>
            <a:endParaRPr lang="id-ID" sz="3200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Shape 610"/>
          <p:cNvSpPr/>
          <p:nvPr/>
        </p:nvSpPr>
        <p:spPr>
          <a:xfrm>
            <a:off x="711201" y="9711331"/>
            <a:ext cx="7621604" cy="2339523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Reproduction</a:t>
            </a:r>
            <a:endParaRPr lang="id-ID" sz="3200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  <a:p>
            <a:pPr algn="r">
              <a:lnSpc>
                <a:spcPct val="130000"/>
              </a:lnSpc>
              <a:buSzPct val="25000"/>
            </a:pP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VCS</a:t>
            </a:r>
          </a:p>
          <a:p>
            <a:pPr algn="r">
              <a:lnSpc>
                <a:spcPct val="130000"/>
              </a:lnSpc>
              <a:buSzPct val="25000"/>
            </a:pP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Cloud</a:t>
            </a: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 </a:t>
            </a:r>
            <a:r>
              <a:rPr lang="id-ID" sz="3200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Computing</a:t>
            </a:r>
            <a:endParaRPr lang="id-ID" sz="3200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6" name="Shape 616"/>
          <p:cNvSpPr/>
          <p:nvPr/>
        </p:nvSpPr>
        <p:spPr>
          <a:xfrm>
            <a:off x="3326580" y="5753535"/>
            <a:ext cx="5006225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id-ID" sz="3200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2014 - 2018</a:t>
            </a:r>
          </a:p>
        </p:txBody>
      </p:sp>
      <p:sp>
        <p:nvSpPr>
          <p:cNvPr id="27" name="Ellipse 26"/>
          <p:cNvSpPr/>
          <p:nvPr/>
        </p:nvSpPr>
        <p:spPr>
          <a:xfrm>
            <a:off x="8285050" y="5753535"/>
            <a:ext cx="830204" cy="830204"/>
          </a:xfrm>
          <a:prstGeom prst="ellipse">
            <a:avLst/>
          </a:prstGeom>
          <a:solidFill>
            <a:schemeClr val="tx1"/>
          </a:solidFill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8285050" y="10404247"/>
            <a:ext cx="830204" cy="830204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8285050" y="8049714"/>
            <a:ext cx="830204" cy="830204"/>
          </a:xfrm>
          <a:prstGeom prst="ellipse">
            <a:avLst/>
          </a:prstGeom>
          <a:solidFill>
            <a:schemeClr val="tx1"/>
          </a:solidFill>
          <a:ln w="1270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Shape 3858"/>
          <p:cNvSpPr/>
          <p:nvPr/>
        </p:nvSpPr>
        <p:spPr>
          <a:xfrm>
            <a:off x="8527501" y="6004764"/>
            <a:ext cx="345303" cy="3277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sym typeface="Lato"/>
            </a:endParaRPr>
          </a:p>
        </p:txBody>
      </p:sp>
      <p:sp>
        <p:nvSpPr>
          <p:cNvPr id="31" name="Shape 3810"/>
          <p:cNvSpPr/>
          <p:nvPr/>
        </p:nvSpPr>
        <p:spPr>
          <a:xfrm>
            <a:off x="8527501" y="8313548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sym typeface="Lato"/>
            </a:endParaRPr>
          </a:p>
        </p:txBody>
      </p:sp>
      <p:sp>
        <p:nvSpPr>
          <p:cNvPr id="23" name="Textfeld 33"/>
          <p:cNvSpPr txBox="1"/>
          <p:nvPr/>
        </p:nvSpPr>
        <p:spPr>
          <a:xfrm>
            <a:off x="8569065" y="1805875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Undergraduate Summer Research Assistants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03568" y="2979273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01">
            <a:extLst>
              <a:ext uri="{FF2B5EF4-FFF2-40B4-BE49-F238E27FC236}">
                <a16:creationId xmlns:a16="http://schemas.microsoft.com/office/drawing/2014/main" id="{695D7321-6AAF-634F-AB59-842A83072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3267" y="10600113"/>
            <a:ext cx="596743" cy="457200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30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6">
            <a:extLst>
              <a:ext uri="{FF2B5EF4-FFF2-40B4-BE49-F238E27FC236}">
                <a16:creationId xmlns:a16="http://schemas.microsoft.com/office/drawing/2014/main" id="{9AC318E2-AEA5-154A-8140-8A43CF831736}"/>
              </a:ext>
            </a:extLst>
          </p:cNvPr>
          <p:cNvGrpSpPr/>
          <p:nvPr/>
        </p:nvGrpSpPr>
        <p:grpSpPr>
          <a:xfrm>
            <a:off x="881912" y="4856755"/>
            <a:ext cx="6035664" cy="6600818"/>
            <a:chOff x="12343508" y="3704825"/>
            <a:chExt cx="8442036" cy="9232511"/>
          </a:xfrm>
        </p:grpSpPr>
        <p:pic>
          <p:nvPicPr>
            <p:cNvPr id="16" name="Shape 1701">
              <a:extLst>
                <a:ext uri="{FF2B5EF4-FFF2-40B4-BE49-F238E27FC236}">
                  <a16:creationId xmlns:a16="http://schemas.microsoft.com/office/drawing/2014/main" id="{7ADC4E04-EBA0-3840-8777-9F3BB36DC38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43508" y="3704825"/>
              <a:ext cx="8442036" cy="9232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690">
              <a:extLst>
                <a:ext uri="{FF2B5EF4-FFF2-40B4-BE49-F238E27FC236}">
                  <a16:creationId xmlns:a16="http://schemas.microsoft.com/office/drawing/2014/main" id="{3781B736-D21B-1C41-817E-8BF029DEB3F9}"/>
                </a:ext>
              </a:extLst>
            </p:cNvPr>
            <p:cNvSpPr/>
            <p:nvPr/>
          </p:nvSpPr>
          <p:spPr>
            <a:xfrm>
              <a:off x="12902955" y="4240910"/>
              <a:ext cx="7242420" cy="432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1426" tIns="45700" rIns="91426" bIns="45700" anchor="ctr" anchorCtr="0">
              <a:noAutofit/>
            </a:bodyPr>
            <a:lstStyle/>
            <a:p>
              <a:pPr algn="ctr"/>
              <a:endParaRPr sz="360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DEB0937-05B5-5F4E-ADC3-133D93F7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25" y="5220525"/>
            <a:ext cx="3213087" cy="3089029"/>
          </a:xfrm>
          <a:prstGeom prst="rect">
            <a:avLst/>
          </a:prstGeom>
        </p:spPr>
      </p:pic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Method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Shape 604">
            <a:extLst>
              <a:ext uri="{FF2B5EF4-FFF2-40B4-BE49-F238E27FC236}">
                <a16:creationId xmlns:a16="http://schemas.microsoft.com/office/drawing/2014/main" id="{104A80DF-5CAA-A34F-BC57-1FF64FA49920}"/>
              </a:ext>
            </a:extLst>
          </p:cNvPr>
          <p:cNvSpPr/>
          <p:nvPr/>
        </p:nvSpPr>
        <p:spPr>
          <a:xfrm>
            <a:off x="1957134" y="10211102"/>
            <a:ext cx="5246896" cy="800182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Assessment</a:t>
            </a:r>
            <a:r>
              <a:rPr lang="id-ID" sz="4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Form</a:t>
            </a:r>
            <a:endParaRPr lang="id-ID" sz="4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88" name="Shape 3810">
            <a:extLst>
              <a:ext uri="{FF2B5EF4-FFF2-40B4-BE49-F238E27FC236}">
                <a16:creationId xmlns:a16="http://schemas.microsoft.com/office/drawing/2014/main" id="{3FAB3E6B-EF09-D34B-BD50-54ABE8AFFCFA}"/>
              </a:ext>
            </a:extLst>
          </p:cNvPr>
          <p:cNvSpPr/>
          <p:nvPr/>
        </p:nvSpPr>
        <p:spPr>
          <a:xfrm>
            <a:off x="1528200" y="10527540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latin typeface="+mj-lt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675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6">
            <a:extLst>
              <a:ext uri="{FF2B5EF4-FFF2-40B4-BE49-F238E27FC236}">
                <a16:creationId xmlns:a16="http://schemas.microsoft.com/office/drawing/2014/main" id="{9AC318E2-AEA5-154A-8140-8A43CF831736}"/>
              </a:ext>
            </a:extLst>
          </p:cNvPr>
          <p:cNvGrpSpPr/>
          <p:nvPr/>
        </p:nvGrpSpPr>
        <p:grpSpPr>
          <a:xfrm>
            <a:off x="881912" y="4856755"/>
            <a:ext cx="6035664" cy="6600818"/>
            <a:chOff x="12343508" y="3704825"/>
            <a:chExt cx="8442036" cy="9232511"/>
          </a:xfrm>
        </p:grpSpPr>
        <p:pic>
          <p:nvPicPr>
            <p:cNvPr id="16" name="Shape 1701">
              <a:extLst>
                <a:ext uri="{FF2B5EF4-FFF2-40B4-BE49-F238E27FC236}">
                  <a16:creationId xmlns:a16="http://schemas.microsoft.com/office/drawing/2014/main" id="{7ADC4E04-EBA0-3840-8777-9F3BB36DC38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43508" y="3704825"/>
              <a:ext cx="8442036" cy="9232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690">
              <a:extLst>
                <a:ext uri="{FF2B5EF4-FFF2-40B4-BE49-F238E27FC236}">
                  <a16:creationId xmlns:a16="http://schemas.microsoft.com/office/drawing/2014/main" id="{3781B736-D21B-1C41-817E-8BF029DEB3F9}"/>
                </a:ext>
              </a:extLst>
            </p:cNvPr>
            <p:cNvSpPr/>
            <p:nvPr/>
          </p:nvSpPr>
          <p:spPr>
            <a:xfrm>
              <a:off x="12902955" y="4240910"/>
              <a:ext cx="7242420" cy="432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1426" tIns="45700" rIns="91426" bIns="45700" anchor="ctr" anchorCtr="0">
              <a:noAutofit/>
            </a:bodyPr>
            <a:lstStyle/>
            <a:p>
              <a:pPr algn="ctr"/>
              <a:endParaRPr sz="360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DEB0937-05B5-5F4E-ADC3-133D93F7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25" y="5220525"/>
            <a:ext cx="3213087" cy="3089029"/>
          </a:xfrm>
          <a:prstGeom prst="rect">
            <a:avLst/>
          </a:prstGeom>
        </p:spPr>
      </p:pic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Method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Shape 604">
            <a:extLst>
              <a:ext uri="{FF2B5EF4-FFF2-40B4-BE49-F238E27FC236}">
                <a16:creationId xmlns:a16="http://schemas.microsoft.com/office/drawing/2014/main" id="{104A80DF-5CAA-A34F-BC57-1FF64FA49920}"/>
              </a:ext>
            </a:extLst>
          </p:cNvPr>
          <p:cNvSpPr/>
          <p:nvPr/>
        </p:nvSpPr>
        <p:spPr>
          <a:xfrm>
            <a:off x="1957134" y="10211102"/>
            <a:ext cx="5246896" cy="800182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Assessment</a:t>
            </a:r>
            <a:r>
              <a:rPr lang="id-ID" sz="4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Form</a:t>
            </a:r>
            <a:endParaRPr lang="id-ID" sz="4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88" name="Shape 3810">
            <a:extLst>
              <a:ext uri="{FF2B5EF4-FFF2-40B4-BE49-F238E27FC236}">
                <a16:creationId xmlns:a16="http://schemas.microsoft.com/office/drawing/2014/main" id="{3FAB3E6B-EF09-D34B-BD50-54ABE8AFFCFA}"/>
              </a:ext>
            </a:extLst>
          </p:cNvPr>
          <p:cNvSpPr/>
          <p:nvPr/>
        </p:nvSpPr>
        <p:spPr>
          <a:xfrm>
            <a:off x="1528200" y="10527540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latin typeface="+mj-lt"/>
              <a:sym typeface="Lato"/>
            </a:endParaRPr>
          </a:p>
        </p:txBody>
      </p:sp>
      <p:sp>
        <p:nvSpPr>
          <p:cNvPr id="294" name="Shape 604">
            <a:extLst>
              <a:ext uri="{FF2B5EF4-FFF2-40B4-BE49-F238E27FC236}">
                <a16:creationId xmlns:a16="http://schemas.microsoft.com/office/drawing/2014/main" id="{5B994360-D20B-254C-AD8E-99EC4F699158}"/>
              </a:ext>
            </a:extLst>
          </p:cNvPr>
          <p:cNvSpPr/>
          <p:nvPr/>
        </p:nvSpPr>
        <p:spPr>
          <a:xfrm>
            <a:off x="9437559" y="10207683"/>
            <a:ext cx="5246896" cy="858766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Reproduction</a:t>
            </a:r>
            <a:r>
              <a:rPr lang="id-ID" sz="4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Exercise</a:t>
            </a:r>
            <a:endParaRPr lang="id-ID" sz="4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95" name="Shape 3810">
            <a:extLst>
              <a:ext uri="{FF2B5EF4-FFF2-40B4-BE49-F238E27FC236}">
                <a16:creationId xmlns:a16="http://schemas.microsoft.com/office/drawing/2014/main" id="{2DAE1FDB-60F9-DE47-8B8C-94B862C028DA}"/>
              </a:ext>
            </a:extLst>
          </p:cNvPr>
          <p:cNvSpPr/>
          <p:nvPr/>
        </p:nvSpPr>
        <p:spPr>
          <a:xfrm>
            <a:off x="9008626" y="10524121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latin typeface="+mj-lt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11E05-6115-9340-AA0C-95B0D934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07" y="5054899"/>
            <a:ext cx="6533136" cy="43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 animBg="1"/>
      <p:bldP spid="294" grpId="0"/>
      <p:bldP spid="2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fik 19">
            <a:extLst>
              <a:ext uri="{FF2B5EF4-FFF2-40B4-BE49-F238E27FC236}">
                <a16:creationId xmlns:a16="http://schemas.microsoft.com/office/drawing/2014/main" id="{4152C2D9-3C92-9E47-8ECC-EACDD90C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072" y="4308795"/>
            <a:ext cx="4292342" cy="7312404"/>
          </a:xfrm>
          <a:prstGeom prst="rect">
            <a:avLst/>
          </a:prstGeom>
        </p:spPr>
      </p:pic>
      <p:grpSp>
        <p:nvGrpSpPr>
          <p:cNvPr id="15" name="Gruppieren 16">
            <a:extLst>
              <a:ext uri="{FF2B5EF4-FFF2-40B4-BE49-F238E27FC236}">
                <a16:creationId xmlns:a16="http://schemas.microsoft.com/office/drawing/2014/main" id="{9AC318E2-AEA5-154A-8140-8A43CF831736}"/>
              </a:ext>
            </a:extLst>
          </p:cNvPr>
          <p:cNvGrpSpPr/>
          <p:nvPr/>
        </p:nvGrpSpPr>
        <p:grpSpPr>
          <a:xfrm>
            <a:off x="881912" y="4856755"/>
            <a:ext cx="6035664" cy="6600818"/>
            <a:chOff x="12343508" y="3704825"/>
            <a:chExt cx="8442036" cy="9232511"/>
          </a:xfrm>
        </p:grpSpPr>
        <p:pic>
          <p:nvPicPr>
            <p:cNvPr id="16" name="Shape 1701">
              <a:extLst>
                <a:ext uri="{FF2B5EF4-FFF2-40B4-BE49-F238E27FC236}">
                  <a16:creationId xmlns:a16="http://schemas.microsoft.com/office/drawing/2014/main" id="{7ADC4E04-EBA0-3840-8777-9F3BB36DC38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343508" y="3704825"/>
              <a:ext cx="8442036" cy="9232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690">
              <a:extLst>
                <a:ext uri="{FF2B5EF4-FFF2-40B4-BE49-F238E27FC236}">
                  <a16:creationId xmlns:a16="http://schemas.microsoft.com/office/drawing/2014/main" id="{3781B736-D21B-1C41-817E-8BF029DEB3F9}"/>
                </a:ext>
              </a:extLst>
            </p:cNvPr>
            <p:cNvSpPr/>
            <p:nvPr/>
          </p:nvSpPr>
          <p:spPr>
            <a:xfrm>
              <a:off x="12902955" y="4240910"/>
              <a:ext cx="7242420" cy="4320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1426" tIns="45700" rIns="91426" bIns="45700" anchor="ctr" anchorCtr="0">
              <a:noAutofit/>
            </a:bodyPr>
            <a:lstStyle/>
            <a:p>
              <a:pPr algn="ctr"/>
              <a:endParaRPr sz="360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DEB0937-05B5-5F4E-ADC3-133D93F79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25" y="5220525"/>
            <a:ext cx="3213087" cy="3089029"/>
          </a:xfrm>
          <a:prstGeom prst="rect">
            <a:avLst/>
          </a:prstGeom>
        </p:spPr>
      </p:pic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Method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Shape 604">
            <a:extLst>
              <a:ext uri="{FF2B5EF4-FFF2-40B4-BE49-F238E27FC236}">
                <a16:creationId xmlns:a16="http://schemas.microsoft.com/office/drawing/2014/main" id="{104A80DF-5CAA-A34F-BC57-1FF64FA49920}"/>
              </a:ext>
            </a:extLst>
          </p:cNvPr>
          <p:cNvSpPr/>
          <p:nvPr/>
        </p:nvSpPr>
        <p:spPr>
          <a:xfrm>
            <a:off x="1957134" y="10211102"/>
            <a:ext cx="5246896" cy="800182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Assessment</a:t>
            </a:r>
            <a:r>
              <a:rPr lang="id-ID" sz="4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Form</a:t>
            </a:r>
            <a:endParaRPr lang="id-ID" sz="4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88" name="Shape 3810">
            <a:extLst>
              <a:ext uri="{FF2B5EF4-FFF2-40B4-BE49-F238E27FC236}">
                <a16:creationId xmlns:a16="http://schemas.microsoft.com/office/drawing/2014/main" id="{3FAB3E6B-EF09-D34B-BD50-54ABE8AFFCFA}"/>
              </a:ext>
            </a:extLst>
          </p:cNvPr>
          <p:cNvSpPr/>
          <p:nvPr/>
        </p:nvSpPr>
        <p:spPr>
          <a:xfrm>
            <a:off x="1528200" y="10527540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latin typeface="+mj-lt"/>
              <a:sym typeface="Lato"/>
            </a:endParaRPr>
          </a:p>
        </p:txBody>
      </p:sp>
      <p:sp>
        <p:nvSpPr>
          <p:cNvPr id="294" name="Shape 604">
            <a:extLst>
              <a:ext uri="{FF2B5EF4-FFF2-40B4-BE49-F238E27FC236}">
                <a16:creationId xmlns:a16="http://schemas.microsoft.com/office/drawing/2014/main" id="{5B994360-D20B-254C-AD8E-99EC4F699158}"/>
              </a:ext>
            </a:extLst>
          </p:cNvPr>
          <p:cNvSpPr/>
          <p:nvPr/>
        </p:nvSpPr>
        <p:spPr>
          <a:xfrm>
            <a:off x="9437559" y="10207683"/>
            <a:ext cx="5246896" cy="858766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Reproduction</a:t>
            </a:r>
            <a:r>
              <a:rPr lang="id-ID" sz="4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Exercise</a:t>
            </a:r>
            <a:endParaRPr lang="id-ID" sz="40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95" name="Shape 3810">
            <a:extLst>
              <a:ext uri="{FF2B5EF4-FFF2-40B4-BE49-F238E27FC236}">
                <a16:creationId xmlns:a16="http://schemas.microsoft.com/office/drawing/2014/main" id="{2DAE1FDB-60F9-DE47-8B8C-94B862C028DA}"/>
              </a:ext>
            </a:extLst>
          </p:cNvPr>
          <p:cNvSpPr/>
          <p:nvPr/>
        </p:nvSpPr>
        <p:spPr>
          <a:xfrm>
            <a:off x="9008626" y="10524121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latin typeface="+mj-lt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11E05-6115-9340-AA0C-95B0D9342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07" y="5054899"/>
            <a:ext cx="6533136" cy="4355424"/>
          </a:xfrm>
          <a:prstGeom prst="rect">
            <a:avLst/>
          </a:prstGeom>
        </p:spPr>
      </p:pic>
      <p:sp>
        <p:nvSpPr>
          <p:cNvPr id="18" name="Shape 3810">
            <a:extLst>
              <a:ext uri="{FF2B5EF4-FFF2-40B4-BE49-F238E27FC236}">
                <a16:creationId xmlns:a16="http://schemas.microsoft.com/office/drawing/2014/main" id="{FDCACFFE-DC34-1A47-B149-2B10768539C0}"/>
              </a:ext>
            </a:extLst>
          </p:cNvPr>
          <p:cNvSpPr/>
          <p:nvPr/>
        </p:nvSpPr>
        <p:spPr>
          <a:xfrm>
            <a:off x="17584168" y="10524121"/>
            <a:ext cx="345303" cy="302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/>
          <a:p>
            <a:endParaRPr>
              <a:solidFill>
                <a:schemeClr val="bg2">
                  <a:lumMod val="50000"/>
                </a:schemeClr>
              </a:solidFill>
              <a:latin typeface="+mj-lt"/>
              <a:sym typeface="Lato"/>
            </a:endParaRPr>
          </a:p>
        </p:txBody>
      </p:sp>
      <p:sp>
        <p:nvSpPr>
          <p:cNvPr id="20" name="Shape 604">
            <a:extLst>
              <a:ext uri="{FF2B5EF4-FFF2-40B4-BE49-F238E27FC236}">
                <a16:creationId xmlns:a16="http://schemas.microsoft.com/office/drawing/2014/main" id="{0452A27A-FF07-1B45-A7F8-73A6CC13D5B9}"/>
              </a:ext>
            </a:extLst>
          </p:cNvPr>
          <p:cNvSpPr/>
          <p:nvPr/>
        </p:nvSpPr>
        <p:spPr>
          <a:xfrm>
            <a:off x="17987313" y="10207683"/>
            <a:ext cx="5246896" cy="800182"/>
          </a:xfrm>
          <a:prstGeom prst="rect">
            <a:avLst/>
          </a:prstGeom>
          <a:noFill/>
          <a:ln>
            <a:noFill/>
          </a:ln>
          <a:effectLst/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Exit</a:t>
            </a:r>
            <a:r>
              <a:rPr lang="id-ID" sz="4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id-ID" sz="4000" dirty="0" err="1">
                <a:latin typeface="+mj-lt"/>
                <a:ea typeface="Roboto"/>
                <a:cs typeface="Roboto"/>
                <a:sym typeface="Roboto"/>
              </a:rPr>
              <a:t>Questionnaire</a:t>
            </a:r>
            <a:endParaRPr lang="id-ID" sz="4000" dirty="0"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D5355-A05E-1F48-B626-34B8DF34A1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r="12133"/>
          <a:stretch/>
        </p:blipFill>
        <p:spPr>
          <a:xfrm>
            <a:off x="18393593" y="5039205"/>
            <a:ext cx="3348808" cy="40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 animBg="1"/>
      <p:bldP spid="294" grpId="0"/>
      <p:bldP spid="295" grpId="0" animBg="1"/>
      <p:bldP spid="1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137195"/>
            <a:ext cx="82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Increasing transparency in economics journals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28">
            <a:extLst>
              <a:ext uri="{FF2B5EF4-FFF2-40B4-BE49-F238E27FC236}">
                <a16:creationId xmlns:a16="http://schemas.microsoft.com/office/drawing/2014/main" id="{0EDCE4AC-A39A-3D43-88DC-E096FA3DFF94}"/>
              </a:ext>
            </a:extLst>
          </p:cNvPr>
          <p:cNvSpPr/>
          <p:nvPr/>
        </p:nvSpPr>
        <p:spPr>
          <a:xfrm>
            <a:off x="2479262" y="8331226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4C100EA-9C27-7548-B86D-0684F066F06B}"/>
              </a:ext>
            </a:extLst>
          </p:cNvPr>
          <p:cNvSpPr/>
          <p:nvPr/>
        </p:nvSpPr>
        <p:spPr>
          <a:xfrm>
            <a:off x="665146" y="9132895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1933</a:t>
            </a: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3F95F7AB-9018-B74C-889F-F1D58DD793C9}"/>
              </a:ext>
            </a:extLst>
          </p:cNvPr>
          <p:cNvSpPr txBox="1"/>
          <p:nvPr/>
        </p:nvSpPr>
        <p:spPr>
          <a:xfrm>
            <a:off x="4240329" y="4296286"/>
            <a:ext cx="582965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Econometrica</a:t>
            </a:r>
            <a:endParaRPr lang="de-DE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“ the original raw data will, as a rule, be published, unless their volume is excessive”</a:t>
            </a:r>
          </a:p>
          <a:p>
            <a:pPr>
              <a:lnSpc>
                <a:spcPct val="150000"/>
              </a:lnSpc>
            </a:pPr>
            <a:endParaRPr lang="de-DE" sz="2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D5571-D673-FC4F-80BB-A3F4930A64EF}"/>
              </a:ext>
            </a:extLst>
          </p:cNvPr>
          <p:cNvCxnSpPr/>
          <p:nvPr/>
        </p:nvCxnSpPr>
        <p:spPr>
          <a:xfrm flipH="1">
            <a:off x="2831364" y="4741333"/>
            <a:ext cx="1408965" cy="358989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83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Article Descriptions</a:t>
            </a:r>
          </a:p>
        </p:txBody>
      </p:sp>
      <p:sp>
        <p:nvSpPr>
          <p:cNvPr id="11" name="Rechteck 10"/>
          <p:cNvSpPr/>
          <p:nvPr/>
        </p:nvSpPr>
        <p:spPr>
          <a:xfrm>
            <a:off x="7528333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20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303 articles examined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13EB64F-2C95-0B46-A3C4-38D15E5DD947}"/>
              </a:ext>
            </a:extLst>
          </p:cNvPr>
          <p:cNvGraphicFramePr/>
          <p:nvPr>
            <p:extLst/>
          </p:nvPr>
        </p:nvGraphicFramePr>
        <p:xfrm>
          <a:off x="551009" y="4902200"/>
          <a:ext cx="11656021" cy="7386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C27CC8E-4618-804A-A026-81293F02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16373349" y="3469097"/>
            <a:ext cx="5606117" cy="80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Uniform distribution of difficulty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71940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Uniform distribution of difficulty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feld 32">
            <a:extLst>
              <a:ext uri="{FF2B5EF4-FFF2-40B4-BE49-F238E27FC236}">
                <a16:creationId xmlns:a16="http://schemas.microsoft.com/office/drawing/2014/main" id="{CF13C746-6169-484E-A141-F845AFC885D0}"/>
              </a:ext>
            </a:extLst>
          </p:cNvPr>
          <p:cNvSpPr txBox="1"/>
          <p:nvPr/>
        </p:nvSpPr>
        <p:spPr>
          <a:xfrm>
            <a:off x="15393466" y="8139556"/>
            <a:ext cx="8213158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Data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provided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&amp;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public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Documentation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clear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&amp;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complete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Code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ready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to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run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918294-BF08-9D42-AE7C-2F69764716B1}"/>
              </a:ext>
            </a:extLst>
          </p:cNvPr>
          <p:cNvCxnSpPr>
            <a:cxnSpLocks/>
          </p:cNvCxnSpPr>
          <p:nvPr/>
        </p:nvCxnSpPr>
        <p:spPr>
          <a:xfrm flipH="1">
            <a:off x="10693975" y="9533927"/>
            <a:ext cx="4420666" cy="0"/>
          </a:xfrm>
          <a:prstGeom prst="straightConnector1">
            <a:avLst/>
          </a:prstGeom>
          <a:ln w="92075"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42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Uniform distribution of difficulty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feld 32">
            <a:extLst>
              <a:ext uri="{FF2B5EF4-FFF2-40B4-BE49-F238E27FC236}">
                <a16:creationId xmlns:a16="http://schemas.microsoft.com/office/drawing/2014/main" id="{BE70FDD0-B954-A540-AA21-EF7189A41072}"/>
              </a:ext>
            </a:extLst>
          </p:cNvPr>
          <p:cNvSpPr txBox="1"/>
          <p:nvPr/>
        </p:nvSpPr>
        <p:spPr>
          <a:xfrm>
            <a:off x="15393466" y="6329841"/>
            <a:ext cx="8213158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Documentation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unclear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Code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order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ambiguous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AD4819-C457-1646-969D-A4326A091B7F}"/>
              </a:ext>
            </a:extLst>
          </p:cNvPr>
          <p:cNvCxnSpPr>
            <a:cxnSpLocks/>
          </p:cNvCxnSpPr>
          <p:nvPr/>
        </p:nvCxnSpPr>
        <p:spPr>
          <a:xfrm flipH="1">
            <a:off x="11038114" y="7387100"/>
            <a:ext cx="3800180" cy="2"/>
          </a:xfrm>
          <a:prstGeom prst="straightConnector1">
            <a:avLst/>
          </a:prstGeom>
          <a:ln w="92075"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8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094801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Uniform distribution of difficulty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feld 32">
            <a:extLst>
              <a:ext uri="{FF2B5EF4-FFF2-40B4-BE49-F238E27FC236}">
                <a16:creationId xmlns:a16="http://schemas.microsoft.com/office/drawing/2014/main" id="{7F260F0D-3FDD-064D-95CF-3B965230C1DD}"/>
              </a:ext>
            </a:extLst>
          </p:cNvPr>
          <p:cNvSpPr txBox="1"/>
          <p:nvPr/>
        </p:nvSpPr>
        <p:spPr>
          <a:xfrm>
            <a:off x="15393466" y="4755558"/>
            <a:ext cx="821315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Missing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Data/Code/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Documentation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C83E95-AEE7-334A-9A7B-9C82D83FAABF}"/>
              </a:ext>
            </a:extLst>
          </p:cNvPr>
          <p:cNvCxnSpPr>
            <a:cxnSpLocks/>
          </p:cNvCxnSpPr>
          <p:nvPr/>
        </p:nvCxnSpPr>
        <p:spPr>
          <a:xfrm flipH="1">
            <a:off x="11347119" y="5277181"/>
            <a:ext cx="3702208" cy="0"/>
          </a:xfrm>
          <a:prstGeom prst="straightConnector1">
            <a:avLst/>
          </a:prstGeom>
          <a:ln w="92075"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36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512817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Stata dominates 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>
              <p:ext uri="{D42A27DB-BD31-4B8C-83A1-F6EECF244321}">
                <p14:modId xmlns:p14="http://schemas.microsoft.com/office/powerpoint/2010/main" val="3582342241"/>
              </p:ext>
            </p:extLst>
          </p:nvPr>
        </p:nvGraphicFramePr>
        <p:xfrm>
          <a:off x="9890044" y="4604671"/>
          <a:ext cx="13058036" cy="7016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Gruppieren 16">
            <a:extLst>
              <a:ext uri="{FF2B5EF4-FFF2-40B4-BE49-F238E27FC236}">
                <a16:creationId xmlns:a16="http://schemas.microsoft.com/office/drawing/2014/main" id="{F4ADE197-3C24-E74A-B66E-08A687D3E79A}"/>
              </a:ext>
            </a:extLst>
          </p:cNvPr>
          <p:cNvGrpSpPr/>
          <p:nvPr/>
        </p:nvGrpSpPr>
        <p:grpSpPr>
          <a:xfrm>
            <a:off x="874398" y="4749804"/>
            <a:ext cx="7319922" cy="6871395"/>
            <a:chOff x="7383210" y="5703006"/>
            <a:chExt cx="9596909" cy="8260768"/>
          </a:xfrm>
        </p:grpSpPr>
        <p:pic>
          <p:nvPicPr>
            <p:cNvPr id="17" name="Shape 689">
              <a:extLst>
                <a:ext uri="{FF2B5EF4-FFF2-40B4-BE49-F238E27FC236}">
                  <a16:creationId xmlns:a16="http://schemas.microsoft.com/office/drawing/2014/main" id="{1CAF63FA-1D03-244C-9F71-16B40496159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792" r="4791"/>
            <a:stretch/>
          </p:blipFill>
          <p:spPr>
            <a:xfrm>
              <a:off x="7383210" y="5703006"/>
              <a:ext cx="9596909" cy="8260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690">
              <a:extLst>
                <a:ext uri="{FF2B5EF4-FFF2-40B4-BE49-F238E27FC236}">
                  <a16:creationId xmlns:a16="http://schemas.microsoft.com/office/drawing/2014/main" id="{CEBA885E-FA5E-C741-9D00-DD8BEB55EBAF}"/>
                </a:ext>
              </a:extLst>
            </p:cNvPr>
            <p:cNvSpPr/>
            <p:nvPr/>
          </p:nvSpPr>
          <p:spPr>
            <a:xfrm>
              <a:off x="8625361" y="7230249"/>
              <a:ext cx="7034732" cy="435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1426" tIns="45700" rIns="91426" bIns="45700" anchor="ctr" anchorCtr="0">
              <a:noAutofit/>
            </a:bodyPr>
            <a:lstStyle/>
            <a:p>
              <a:pPr algn="ctr"/>
              <a:endParaRPr sz="360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3DC0D-6FD6-DD44-8010-61544129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39" y="5976186"/>
            <a:ext cx="5398506" cy="37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8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512817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Documentation quality is decent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7836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512817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Documentation quality is decent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feld 32">
            <a:extLst>
              <a:ext uri="{FF2B5EF4-FFF2-40B4-BE49-F238E27FC236}">
                <a16:creationId xmlns:a16="http://schemas.microsoft.com/office/drawing/2014/main" id="{7F260F0D-3FDD-064D-95CF-3B965230C1DD}"/>
              </a:ext>
            </a:extLst>
          </p:cNvPr>
          <p:cNvSpPr txBox="1"/>
          <p:nvPr/>
        </p:nvSpPr>
        <p:spPr>
          <a:xfrm>
            <a:off x="10260151" y="5651565"/>
            <a:ext cx="10510778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Missing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/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Incomplete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/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Ambiguous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ReadMe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file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C83E95-AEE7-334A-9A7B-9C82D83FAABF}"/>
              </a:ext>
            </a:extLst>
          </p:cNvPr>
          <p:cNvCxnSpPr>
            <a:cxnSpLocks/>
          </p:cNvCxnSpPr>
          <p:nvPr/>
        </p:nvCxnSpPr>
        <p:spPr>
          <a:xfrm flipH="1">
            <a:off x="6008916" y="6117114"/>
            <a:ext cx="3702208" cy="0"/>
          </a:xfrm>
          <a:prstGeom prst="straightConnector1">
            <a:avLst/>
          </a:prstGeom>
          <a:ln w="92075"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59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512817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Documentation quality is decent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/>
          </p:nvPr>
        </p:nvGraphicFramePr>
        <p:xfrm>
          <a:off x="1115165" y="4604671"/>
          <a:ext cx="10510778" cy="61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feld 32">
            <a:extLst>
              <a:ext uri="{FF2B5EF4-FFF2-40B4-BE49-F238E27FC236}">
                <a16:creationId xmlns:a16="http://schemas.microsoft.com/office/drawing/2014/main" id="{BE70FDD0-B954-A540-AA21-EF7189A41072}"/>
              </a:ext>
            </a:extLst>
          </p:cNvPr>
          <p:cNvSpPr txBox="1"/>
          <p:nvPr/>
        </p:nvSpPr>
        <p:spPr>
          <a:xfrm>
            <a:off x="14400376" y="8192666"/>
            <a:ext cx="8862109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ReadMe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file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with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step-by-step</a:t>
            </a:r>
            <a:r>
              <a:rPr lang="de-DE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de-DE" sz="4000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instructions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AD4819-C457-1646-969D-A4326A091B7F}"/>
              </a:ext>
            </a:extLst>
          </p:cNvPr>
          <p:cNvCxnSpPr>
            <a:cxnSpLocks/>
          </p:cNvCxnSpPr>
          <p:nvPr/>
        </p:nvCxnSpPr>
        <p:spPr>
          <a:xfrm flipH="1">
            <a:off x="10260151" y="8723040"/>
            <a:ext cx="3800180" cy="2"/>
          </a:xfrm>
          <a:prstGeom prst="straightConnector1">
            <a:avLst/>
          </a:prstGeom>
          <a:ln w="92075">
            <a:solidFill>
              <a:srgbClr val="53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53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137195"/>
            <a:ext cx="82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Increasing transparency in economics journals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28">
            <a:extLst>
              <a:ext uri="{FF2B5EF4-FFF2-40B4-BE49-F238E27FC236}">
                <a16:creationId xmlns:a16="http://schemas.microsoft.com/office/drawing/2014/main" id="{0EDCE4AC-A39A-3D43-88DC-E096FA3DFF94}"/>
              </a:ext>
            </a:extLst>
          </p:cNvPr>
          <p:cNvSpPr/>
          <p:nvPr/>
        </p:nvSpPr>
        <p:spPr>
          <a:xfrm>
            <a:off x="7796330" y="8331226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4C100EA-9C27-7548-B86D-0684F066F06B}"/>
              </a:ext>
            </a:extLst>
          </p:cNvPr>
          <p:cNvSpPr/>
          <p:nvPr/>
        </p:nvSpPr>
        <p:spPr>
          <a:xfrm>
            <a:off x="5982214" y="9101920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1976-1999</a:t>
            </a: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3F95F7AB-9018-B74C-889F-F1D58DD793C9}"/>
              </a:ext>
            </a:extLst>
          </p:cNvPr>
          <p:cNvSpPr txBox="1"/>
          <p:nvPr/>
        </p:nvSpPr>
        <p:spPr>
          <a:xfrm>
            <a:off x="9557397" y="4296286"/>
            <a:ext cx="582965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Journal </a:t>
            </a: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of</a:t>
            </a: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Political Economy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“ Confirmations and Contradictions” Section</a:t>
            </a:r>
          </a:p>
          <a:p>
            <a:pPr>
              <a:lnSpc>
                <a:spcPct val="150000"/>
              </a:lnSpc>
            </a:pPr>
            <a:endParaRPr lang="de-DE" sz="2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D5571-D673-FC4F-80BB-A3F4930A64EF}"/>
              </a:ext>
            </a:extLst>
          </p:cNvPr>
          <p:cNvCxnSpPr/>
          <p:nvPr/>
        </p:nvCxnSpPr>
        <p:spPr>
          <a:xfrm flipH="1">
            <a:off x="8148432" y="4741333"/>
            <a:ext cx="1408965" cy="358989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90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11" name="Rechteck 10"/>
          <p:cNvSpPr/>
          <p:nvPr/>
        </p:nvSpPr>
        <p:spPr>
          <a:xfrm>
            <a:off x="7528333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73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329933"/>
            <a:ext cx="20446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Moderate replication success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>
              <p:ext uri="{D42A27DB-BD31-4B8C-83A1-F6EECF244321}">
                <p14:modId xmlns:p14="http://schemas.microsoft.com/office/powerpoint/2010/main" val="1096226341"/>
              </p:ext>
            </p:extLst>
          </p:nvPr>
        </p:nvGraphicFramePr>
        <p:xfrm>
          <a:off x="551009" y="4604671"/>
          <a:ext cx="13058036" cy="7016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32">
            <a:extLst>
              <a:ext uri="{FF2B5EF4-FFF2-40B4-BE49-F238E27FC236}">
                <a16:creationId xmlns:a16="http://schemas.microsoft.com/office/drawing/2014/main" id="{2EA9D70B-DF9A-C54B-9BE5-6E0143E554FD}"/>
              </a:ext>
            </a:extLst>
          </p:cNvPr>
          <p:cNvSpPr txBox="1"/>
          <p:nvPr/>
        </p:nvSpPr>
        <p:spPr>
          <a:xfrm>
            <a:off x="14063221" y="5936209"/>
            <a:ext cx="976342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25%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total success rate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33%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confidential data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43%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successful conditional on available data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42%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partial conditional on available data</a:t>
            </a: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4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46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552933"/>
            <a:ext cx="20446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Multiple reasons for </a:t>
            </a:r>
          </a:p>
          <a:p>
            <a:r>
              <a:rPr lang="en-US" sz="6000" b="1" dirty="0">
                <a:latin typeface="Montserrat" panose="00000500000000000000" pitchFamily="50" charset="0"/>
              </a:rPr>
              <a:t>unsuccessful reproduction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893541-3455-A544-BD4D-E1FE2C3A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82098"/>
              </p:ext>
            </p:extLst>
          </p:nvPr>
        </p:nvGraphicFramePr>
        <p:xfrm>
          <a:off x="4606782" y="4694237"/>
          <a:ext cx="15164085" cy="70394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3168">
                  <a:extLst>
                    <a:ext uri="{9D8B030D-6E8A-4147-A177-3AD203B41FA5}">
                      <a16:colId xmlns:a16="http://schemas.microsoft.com/office/drawing/2014/main" val="2277871997"/>
                    </a:ext>
                  </a:extLst>
                </a:gridCol>
                <a:gridCol w="2707353">
                  <a:extLst>
                    <a:ext uri="{9D8B030D-6E8A-4147-A177-3AD203B41FA5}">
                      <a16:colId xmlns:a16="http://schemas.microsoft.com/office/drawing/2014/main" val="352331704"/>
                    </a:ext>
                  </a:extLst>
                </a:gridCol>
                <a:gridCol w="3208464">
                  <a:extLst>
                    <a:ext uri="{9D8B030D-6E8A-4147-A177-3AD203B41FA5}">
                      <a16:colId xmlns:a16="http://schemas.microsoft.com/office/drawing/2014/main" val="4142325031"/>
                    </a:ext>
                  </a:extLst>
                </a:gridCol>
                <a:gridCol w="2301367">
                  <a:extLst>
                    <a:ext uri="{9D8B030D-6E8A-4147-A177-3AD203B41FA5}">
                      <a16:colId xmlns:a16="http://schemas.microsoft.com/office/drawing/2014/main" val="1698287568"/>
                    </a:ext>
                  </a:extLst>
                </a:gridCol>
                <a:gridCol w="4341178">
                  <a:extLst>
                    <a:ext uri="{9D8B030D-6E8A-4147-A177-3AD203B41FA5}">
                      <a16:colId xmlns:a16="http://schemas.microsoft.com/office/drawing/2014/main" val="752330925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319881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Data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Corrupted Data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Error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 Unavailable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04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3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83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6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4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6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4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2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74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84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49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45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451332"/>
            <a:ext cx="13646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1/3 of successful reproductions required complex code moderations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m 26"/>
          <p:cNvGraphicFramePr/>
          <p:nvPr>
            <p:extLst>
              <p:ext uri="{D42A27DB-BD31-4B8C-83A1-F6EECF244321}">
                <p14:modId xmlns:p14="http://schemas.microsoft.com/office/powerpoint/2010/main" val="2140729043"/>
              </p:ext>
            </p:extLst>
          </p:nvPr>
        </p:nvGraphicFramePr>
        <p:xfrm>
          <a:off x="5659807" y="4706271"/>
          <a:ext cx="13058036" cy="7016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44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588556"/>
            <a:ext cx="12723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Documentation quality is positively associated with reproductive success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E1AD47-54B3-9B47-AC30-B8D646855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43861"/>
              </p:ext>
            </p:extLst>
          </p:nvPr>
        </p:nvGraphicFramePr>
        <p:xfrm>
          <a:off x="1447884" y="6362316"/>
          <a:ext cx="10460673" cy="41874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07433">
                  <a:extLst>
                    <a:ext uri="{9D8B030D-6E8A-4147-A177-3AD203B41FA5}">
                      <a16:colId xmlns:a16="http://schemas.microsoft.com/office/drawing/2014/main" val="2277871997"/>
                    </a:ext>
                  </a:extLst>
                </a:gridCol>
                <a:gridCol w="5853240">
                  <a:extLst>
                    <a:ext uri="{9D8B030D-6E8A-4147-A177-3AD203B41FA5}">
                      <a16:colId xmlns:a16="http://schemas.microsoft.com/office/drawing/2014/main" val="352331704"/>
                    </a:ext>
                  </a:extLst>
                </a:gridCol>
              </a:tblGrid>
              <a:tr h="8074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</a:t>
                      </a:r>
                    </a:p>
                    <a:p>
                      <a:pPr algn="ctr"/>
                      <a:r>
                        <a:rPr lang="en-US" dirty="0"/>
                        <a:t>(1 = Successful Reproduction)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045551"/>
                  </a:ext>
                </a:extLst>
              </a:tr>
              <a:tr h="14994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Documentation 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0.300***</a:t>
                      </a:r>
                      <a:b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</a:br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(0.080)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830776"/>
                  </a:ext>
                </a:extLst>
              </a:tr>
              <a:tr h="14994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Constant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0.200***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(0.070)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835621"/>
                  </a:ext>
                </a:extLst>
              </a:tr>
            </a:tbl>
          </a:graphicData>
        </a:graphic>
      </p:graphicFrame>
      <p:sp>
        <p:nvSpPr>
          <p:cNvPr id="6" name="Textfeld 32">
            <a:extLst>
              <a:ext uri="{FF2B5EF4-FFF2-40B4-BE49-F238E27FC236}">
                <a16:creationId xmlns:a16="http://schemas.microsoft.com/office/drawing/2014/main" id="{63B28369-1C9F-444C-857C-5170F46B58F0}"/>
              </a:ext>
            </a:extLst>
          </p:cNvPr>
          <p:cNvSpPr txBox="1"/>
          <p:nvPr/>
        </p:nvSpPr>
        <p:spPr>
          <a:xfrm>
            <a:off x="14063221" y="5936209"/>
            <a:ext cx="976342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Confirming Findings/Suspicions of: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Chang &amp; Li (2015)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McCullough et al. (2006)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Stark (2018)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AA305-F121-4547-AD75-4C3E1A1C3FE9}"/>
              </a:ext>
            </a:extLst>
          </p:cNvPr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71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614680"/>
            <a:ext cx="12723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Positive but noisy citation bonus for using confidential data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E1AD47-54B3-9B47-AC30-B8D646855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9576"/>
              </p:ext>
            </p:extLst>
          </p:nvPr>
        </p:nvGraphicFramePr>
        <p:xfrm>
          <a:off x="1447884" y="6362316"/>
          <a:ext cx="9328489" cy="50134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93449">
                  <a:extLst>
                    <a:ext uri="{9D8B030D-6E8A-4147-A177-3AD203B41FA5}">
                      <a16:colId xmlns:a16="http://schemas.microsoft.com/office/drawing/2014/main" val="227787199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5233170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06350694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40625651"/>
                    </a:ext>
                  </a:extLst>
                </a:gridCol>
              </a:tblGrid>
              <a:tr h="8074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Annual Citations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04555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Avg</a:t>
                      </a:r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h-index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3.00***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830776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Top h-index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1.00***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83562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Low h-index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2.00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1908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Confidential Data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17.00***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13.00*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8.00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09270"/>
                  </a:ext>
                </a:extLst>
              </a:tr>
            </a:tbl>
          </a:graphicData>
        </a:graphic>
      </p:graphicFrame>
      <p:sp>
        <p:nvSpPr>
          <p:cNvPr id="6" name="Textfeld 32">
            <a:extLst>
              <a:ext uri="{FF2B5EF4-FFF2-40B4-BE49-F238E27FC236}">
                <a16:creationId xmlns:a16="http://schemas.microsoft.com/office/drawing/2014/main" id="{63B28369-1C9F-444C-857C-5170F46B58F0}"/>
              </a:ext>
            </a:extLst>
          </p:cNvPr>
          <p:cNvSpPr txBox="1"/>
          <p:nvPr/>
        </p:nvSpPr>
        <p:spPr>
          <a:xfrm>
            <a:off x="13601279" y="6858000"/>
            <a:ext cx="10314429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High past citations indicate high future citations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No interaction effect (not shown)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C45C66-FA5C-0842-B781-325A306AF549}"/>
              </a:ext>
            </a:extLst>
          </p:cNvPr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60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2521343"/>
            <a:ext cx="12723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Reproducibility doesn’t affect citations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E1AD47-54B3-9B47-AC30-B8D646855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27661"/>
              </p:ext>
            </p:extLst>
          </p:nvPr>
        </p:nvGraphicFramePr>
        <p:xfrm>
          <a:off x="5146451" y="5752717"/>
          <a:ext cx="14084748" cy="63847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60588">
                  <a:extLst>
                    <a:ext uri="{9D8B030D-6E8A-4147-A177-3AD203B41FA5}">
                      <a16:colId xmlns:a16="http://schemas.microsoft.com/office/drawing/2014/main" val="2277871997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52331704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406350694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4062565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13311384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281644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456140256"/>
                    </a:ext>
                  </a:extLst>
                </a:gridCol>
              </a:tblGrid>
              <a:tr h="8074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/>
                        <a:t>Log Annual </a:t>
                      </a:r>
                      <a:r>
                        <a:rPr lang="en-US" dirty="0"/>
                        <a:t>Citations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04555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Avg</a:t>
                      </a:r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h-index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0.20***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0.20***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830776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Top h-index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0.07***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0.07**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83562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Low h-index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0.10**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0.09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1908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Successful Reproduction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.70*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0927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Successful/Partial Reproduction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0.40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0.10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-0.10</a:t>
                      </a: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0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8DC63C-7087-F04E-9EAC-B8405C5F54B6}"/>
              </a:ext>
            </a:extLst>
          </p:cNvPr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8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504345"/>
            <a:ext cx="7584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Recap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4703615" y="4421989"/>
            <a:ext cx="14970420" cy="830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American Economic Journal: Applied Economics</a:t>
            </a:r>
          </a:p>
          <a:p>
            <a:pPr lvl="1">
              <a:lnSpc>
                <a:spcPct val="150000"/>
              </a:lnSpc>
            </a:pP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”only if the data used in the analysis are clearly and precisely documented and are readily available to any researcher for purposes of replication”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Reproduction: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25%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Success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43%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Success (conditional on data)</a:t>
            </a:r>
          </a:p>
          <a:p>
            <a:pPr lvl="1">
              <a:lnSpc>
                <a:spcPct val="150000"/>
              </a:lnSpc>
            </a:pPr>
            <a:endParaRPr lang="en-US" sz="4000" i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4000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C9C0-A86F-DA4B-ADAA-A184CE310C39}"/>
              </a:ext>
            </a:extLst>
          </p:cNvPr>
          <p:cNvSpPr/>
          <p:nvPr/>
        </p:nvSpPr>
        <p:spPr>
          <a:xfrm>
            <a:off x="551009" y="3415684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4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Thanks</a:t>
            </a:r>
          </a:p>
        </p:txBody>
      </p:sp>
      <p:sp>
        <p:nvSpPr>
          <p:cNvPr id="11" name="Rechteck 10"/>
          <p:cNvSpPr/>
          <p:nvPr/>
        </p:nvSpPr>
        <p:spPr>
          <a:xfrm>
            <a:off x="7528333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7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137195"/>
            <a:ext cx="82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Increasing transparency in economics journals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28">
            <a:extLst>
              <a:ext uri="{FF2B5EF4-FFF2-40B4-BE49-F238E27FC236}">
                <a16:creationId xmlns:a16="http://schemas.microsoft.com/office/drawing/2014/main" id="{0EDCE4AC-A39A-3D43-88DC-E096FA3DFF94}"/>
              </a:ext>
            </a:extLst>
          </p:cNvPr>
          <p:cNvSpPr/>
          <p:nvPr/>
        </p:nvSpPr>
        <p:spPr>
          <a:xfrm>
            <a:off x="13519799" y="8331226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4C100EA-9C27-7548-B86D-0684F066F06B}"/>
              </a:ext>
            </a:extLst>
          </p:cNvPr>
          <p:cNvSpPr/>
          <p:nvPr/>
        </p:nvSpPr>
        <p:spPr>
          <a:xfrm>
            <a:off x="11705683" y="9101920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1982</a:t>
            </a: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3F95F7AB-9018-B74C-889F-F1D58DD793C9}"/>
              </a:ext>
            </a:extLst>
          </p:cNvPr>
          <p:cNvSpPr txBox="1"/>
          <p:nvPr/>
        </p:nvSpPr>
        <p:spPr>
          <a:xfrm>
            <a:off x="15280866" y="4296286"/>
            <a:ext cx="582965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Journal </a:t>
            </a: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of</a:t>
            </a: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Money, </a:t>
            </a: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Credit</a:t>
            </a: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&amp; Banking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Data and Code requested upon submission</a:t>
            </a:r>
          </a:p>
          <a:p>
            <a:pPr>
              <a:lnSpc>
                <a:spcPct val="150000"/>
              </a:lnSpc>
            </a:pPr>
            <a:endParaRPr lang="de-DE" sz="2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D5571-D673-FC4F-80BB-A3F4930A64EF}"/>
              </a:ext>
            </a:extLst>
          </p:cNvPr>
          <p:cNvCxnSpPr/>
          <p:nvPr/>
        </p:nvCxnSpPr>
        <p:spPr>
          <a:xfrm flipH="1">
            <a:off x="13871901" y="4741333"/>
            <a:ext cx="1408965" cy="358989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64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137195"/>
            <a:ext cx="82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Increasing transparency in economics journals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28">
            <a:extLst>
              <a:ext uri="{FF2B5EF4-FFF2-40B4-BE49-F238E27FC236}">
                <a16:creationId xmlns:a16="http://schemas.microsoft.com/office/drawing/2014/main" id="{0EDCE4AC-A39A-3D43-88DC-E096FA3DFF94}"/>
              </a:ext>
            </a:extLst>
          </p:cNvPr>
          <p:cNvSpPr/>
          <p:nvPr/>
        </p:nvSpPr>
        <p:spPr>
          <a:xfrm>
            <a:off x="19209401" y="8331226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4C100EA-9C27-7548-B86D-0684F066F06B}"/>
              </a:ext>
            </a:extLst>
          </p:cNvPr>
          <p:cNvSpPr/>
          <p:nvPr/>
        </p:nvSpPr>
        <p:spPr>
          <a:xfrm>
            <a:off x="17395285" y="9101920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2005</a:t>
            </a: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3F95F7AB-9018-B74C-889F-F1D58DD793C9}"/>
              </a:ext>
            </a:extLst>
          </p:cNvPr>
          <p:cNvSpPr txBox="1"/>
          <p:nvPr/>
        </p:nvSpPr>
        <p:spPr>
          <a:xfrm>
            <a:off x="13597790" y="4152592"/>
            <a:ext cx="582965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American </a:t>
            </a: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Economic</a:t>
            </a: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Association</a:t>
            </a:r>
            <a:endParaRPr lang="de-DE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Data and code availability policies</a:t>
            </a:r>
            <a:endParaRPr lang="de-DE" sz="2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D5571-D673-FC4F-80BB-A3F4930A64E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6512615" y="5470773"/>
            <a:ext cx="2696786" cy="280094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8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2137195"/>
            <a:ext cx="82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Increasing transparency in economics journals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1227024" y="8686818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28">
            <a:extLst>
              <a:ext uri="{FF2B5EF4-FFF2-40B4-BE49-F238E27FC236}">
                <a16:creationId xmlns:a16="http://schemas.microsoft.com/office/drawing/2014/main" id="{0EDCE4AC-A39A-3D43-88DC-E096FA3DFF94}"/>
              </a:ext>
            </a:extLst>
          </p:cNvPr>
          <p:cNvSpPr/>
          <p:nvPr/>
        </p:nvSpPr>
        <p:spPr>
          <a:xfrm>
            <a:off x="21665221" y="8331226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4C100EA-9C27-7548-B86D-0684F066F06B}"/>
              </a:ext>
            </a:extLst>
          </p:cNvPr>
          <p:cNvSpPr/>
          <p:nvPr/>
        </p:nvSpPr>
        <p:spPr>
          <a:xfrm>
            <a:off x="19877225" y="9101920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2016</a:t>
            </a: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3F95F7AB-9018-B74C-889F-F1D58DD793C9}"/>
              </a:ext>
            </a:extLst>
          </p:cNvPr>
          <p:cNvSpPr txBox="1"/>
          <p:nvPr/>
        </p:nvSpPr>
        <p:spPr>
          <a:xfrm>
            <a:off x="16053610" y="4152592"/>
            <a:ext cx="582965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Quarterly Journal </a:t>
            </a: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of</a:t>
            </a: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Economics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Data and code availability policies</a:t>
            </a:r>
            <a:endParaRPr lang="de-DE" sz="2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D5571-D673-FC4F-80BB-A3F4930A64E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968435" y="5470773"/>
            <a:ext cx="2696786" cy="280094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99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3246437" y="4089550"/>
            <a:ext cx="17884776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“Authors of accepted papers … must provide to the Review, prior to publication, the data, programs, and other details of the computations sufficient to permit replication. … The Editor should be notified at the time of submission if the data used in a paper are proprietary or if, for some other reason, the requirements above cannot be met.”</a:t>
            </a:r>
          </a:p>
          <a:p>
            <a:pPr algn="ctr">
              <a:lnSpc>
                <a:spcPct val="150000"/>
              </a:lnSpc>
            </a:pPr>
            <a:r>
              <a:rPr lang="en-US" sz="4000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																											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- 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AEA Data Policy</a:t>
            </a:r>
            <a:endParaRPr lang="de-DE" sz="40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0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2137196"/>
            <a:ext cx="9269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How common is replication in economics?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4076188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32">
            <a:extLst>
              <a:ext uri="{FF2B5EF4-FFF2-40B4-BE49-F238E27FC236}">
                <a16:creationId xmlns:a16="http://schemas.microsoft.com/office/drawing/2014/main" id="{EDD75478-727A-4043-9CC5-8410AB376AAE}"/>
              </a:ext>
            </a:extLst>
          </p:cNvPr>
          <p:cNvSpPr txBox="1"/>
          <p:nvPr/>
        </p:nvSpPr>
        <p:spPr>
          <a:xfrm>
            <a:off x="2486215" y="5949572"/>
            <a:ext cx="19405219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0.1%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of 126,505 “top 50” published articles 1974-2014 </a:t>
            </a:r>
            <a:r>
              <a:rPr lang="en-US" sz="4000" dirty="0">
                <a:solidFill>
                  <a:schemeClr val="accent3"/>
                </a:solidFill>
                <a:latin typeface="Calibri Light" panose="020F0302020204030204" pitchFamily="34" charset="0"/>
              </a:rPr>
              <a:t>– Mueller-Langer et al. (2018)</a:t>
            </a:r>
            <a:endParaRPr lang="de-DE" sz="4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9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302">
      <a:dk1>
        <a:srgbClr val="464646"/>
      </a:dk1>
      <a:lt1>
        <a:srgbClr val="F8F8F8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4263</TotalTime>
  <Words>1142</Words>
  <Application>Microsoft Macintosh PowerPoint</Application>
  <PresentationFormat>Custom</PresentationFormat>
  <Paragraphs>313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Lato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Hautahi Kingi</cp:lastModifiedBy>
  <cp:revision>1082</cp:revision>
  <cp:lastPrinted>2018-12-09T22:20:09Z</cp:lastPrinted>
  <dcterms:created xsi:type="dcterms:W3CDTF">2016-03-24T21:47:09Z</dcterms:created>
  <dcterms:modified xsi:type="dcterms:W3CDTF">2018-12-10T19:49:54Z</dcterms:modified>
</cp:coreProperties>
</file>